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2" r:id="rId16"/>
    <p:sldId id="273" r:id="rId17"/>
    <p:sldId id="274" r:id="rId18"/>
    <p:sldId id="275" r:id="rId19"/>
    <p:sldId id="276" r:id="rId20"/>
    <p:sldId id="277" r:id="rId21"/>
    <p:sldId id="281" r:id="rId22"/>
    <p:sldId id="283" r:id="rId23"/>
    <p:sldId id="285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2" r:id="rId39"/>
    <p:sldId id="308" r:id="rId40"/>
    <p:sldId id="309" r:id="rId4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32"/>
    <p:restoredTop sz="94560"/>
  </p:normalViewPr>
  <p:slideViewPr>
    <p:cSldViewPr snapToGrid="0" snapToObjects="1">
      <p:cViewPr varScale="1">
        <p:scale>
          <a:sx n="55" d="100"/>
          <a:sy n="55" d="100"/>
        </p:scale>
        <p:origin x="155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rPr dirty="0"/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rPr dirty="0"/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dirty="0"/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Calibri" panose="020F0502020204030204" pitchFamily="34" charset="0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automatetheboringstuff.com/2e/chapter16/" TargetMode="Externa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Tabular Data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86FAE05-6C53-1E4A-8716-E3DBDF74E8EB}"/>
              </a:ext>
            </a:extLst>
          </p:cNvPr>
          <p:cNvSpPr txBox="1">
            <a:spLocks/>
          </p:cNvSpPr>
          <p:nvPr/>
        </p:nvSpPr>
        <p:spPr bwMode="auto">
          <a:xfrm>
            <a:off x="1541860" y="527936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/>
          <a:lstStyle>
            <a:lvl1pPr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9525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397000" indent="-5080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7780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222500" indent="-4445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6797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31369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5941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4051300" indent="-444500" defTabSz="584200" eaLnBrk="0" fontAlgn="base" hangingPunct="0">
              <a:spcBef>
                <a:spcPts val="4200"/>
              </a:spcBef>
              <a:spcAft>
                <a:spcPct val="0"/>
              </a:spcAft>
              <a:buSzPct val="145000"/>
              <a:buChar char="•"/>
              <a:defRPr sz="320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>
              <a:spcBef>
                <a:spcPct val="0"/>
              </a:spcBef>
              <a:buSzTx/>
              <a:buNone/>
            </a:pPr>
            <a:endParaRPr lang="en-US" altLang="en-US" sz="3700" b="0" dirty="0"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82" name="Spreadsheets often support multiple sheet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support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multiple sheets</a:t>
            </a:r>
          </a:p>
        </p:txBody>
      </p:sp>
      <p:sp>
        <p:nvSpPr>
          <p:cNvPr id="183" name="Callout"/>
          <p:cNvSpPr/>
          <p:nvPr/>
        </p:nvSpPr>
        <p:spPr>
          <a:xfrm>
            <a:off x="5200848" y="8788400"/>
            <a:ext cx="4759723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8" y="0"/>
                </a:moveTo>
                <a:cubicBezTo>
                  <a:pt x="129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129" y="21600"/>
                  <a:pt x="288" y="21600"/>
                </a:cubicBezTo>
                <a:lnTo>
                  <a:pt x="2694" y="21600"/>
                </a:lnTo>
                <a:cubicBezTo>
                  <a:pt x="2852" y="21600"/>
                  <a:pt x="2981" y="19804"/>
                  <a:pt x="2983" y="17580"/>
                </a:cubicBezTo>
                <a:lnTo>
                  <a:pt x="21600" y="11907"/>
                </a:lnTo>
                <a:lnTo>
                  <a:pt x="2983" y="6208"/>
                </a:lnTo>
                <a:lnTo>
                  <a:pt x="2983" y="4071"/>
                </a:lnTo>
                <a:cubicBezTo>
                  <a:pt x="2983" y="1823"/>
                  <a:pt x="2854" y="0"/>
                  <a:pt x="2694" y="0"/>
                </a:cubicBezTo>
                <a:lnTo>
                  <a:pt x="28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4" name="more tables of data"/>
          <p:cNvSpPr txBox="1"/>
          <p:nvPr/>
        </p:nvSpPr>
        <p:spPr>
          <a:xfrm>
            <a:off x="9934922" y="8728273"/>
            <a:ext cx="31370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more tables of data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Excel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Excel Files</a:t>
            </a:r>
          </a:p>
        </p:txBody>
      </p:sp>
      <p:sp>
        <p:nvSpPr>
          <p:cNvPr id="187" name="Extension: .xlsx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Extension: .xlsx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Format: binary</a:t>
            </a:r>
          </a:p>
        </p:txBody>
      </p:sp>
      <p:pic>
        <p:nvPicPr>
          <p:cNvPr id="188" name="Image" descr="Image"/>
          <p:cNvPicPr>
            <a:picLocks noChangeAspect="1"/>
          </p:cNvPicPr>
          <p:nvPr/>
        </p:nvPicPr>
        <p:blipFill>
          <a:blip r:embed="rId2"/>
          <a:srcRect b="1177"/>
          <a:stretch>
            <a:fillRect/>
          </a:stretch>
        </p:blipFill>
        <p:spPr>
          <a:xfrm>
            <a:off x="1111250" y="3929310"/>
            <a:ext cx="6705556" cy="4877198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Rectangle"/>
          <p:cNvSpPr/>
          <p:nvPr/>
        </p:nvSpPr>
        <p:spPr>
          <a:xfrm>
            <a:off x="2540000" y="4114800"/>
            <a:ext cx="1983731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0" name="Writing code to read data from…"/>
          <p:cNvSpPr txBox="1"/>
          <p:nvPr/>
        </p:nvSpPr>
        <p:spPr>
          <a:xfrm>
            <a:off x="8065789" y="5363706"/>
            <a:ext cx="4439546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Writing code to read data from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Excel files is tricky, unless you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use special modules</a:t>
            </a:r>
          </a:p>
        </p:txBody>
      </p:sp>
      <p:sp>
        <p:nvSpPr>
          <p:cNvPr id="191" name="Callout"/>
          <p:cNvSpPr/>
          <p:nvPr/>
        </p:nvSpPr>
        <p:spPr>
          <a:xfrm>
            <a:off x="2292548" y="2628900"/>
            <a:ext cx="1655367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43" y="0"/>
                </a:moveTo>
                <a:cubicBezTo>
                  <a:pt x="557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557" y="21600"/>
                  <a:pt x="1243" y="21600"/>
                </a:cubicBezTo>
                <a:lnTo>
                  <a:pt x="15650" y="21600"/>
                </a:lnTo>
                <a:cubicBezTo>
                  <a:pt x="16336" y="21600"/>
                  <a:pt x="16893" y="19776"/>
                  <a:pt x="16893" y="17528"/>
                </a:cubicBezTo>
                <a:lnTo>
                  <a:pt x="16893" y="16985"/>
                </a:lnTo>
                <a:lnTo>
                  <a:pt x="21600" y="11301"/>
                </a:lnTo>
                <a:lnTo>
                  <a:pt x="16893" y="5599"/>
                </a:lnTo>
                <a:lnTo>
                  <a:pt x="16893" y="4072"/>
                </a:lnTo>
                <a:cubicBezTo>
                  <a:pt x="16893" y="1824"/>
                  <a:pt x="16336" y="0"/>
                  <a:pt x="15650" y="0"/>
                </a:cubicBezTo>
                <a:lnTo>
                  <a:pt x="1243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2" name="just 0's and 1's, not human-readable characters.…"/>
          <p:cNvSpPr txBox="1"/>
          <p:nvPr/>
        </p:nvSpPr>
        <p:spPr>
          <a:xfrm>
            <a:off x="4076700" y="2600583"/>
            <a:ext cx="609782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just 0's and 1's, not human-readable characters.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Need special software…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195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SV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</p:txBody>
      </p:sp>
      <p:sp>
        <p:nvSpPr>
          <p:cNvPr id="198" name="CSV is a simple data format that stands for Comma-Separated Valu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is a simple data format that stands for</a:t>
            </a:r>
            <a:br>
              <a:rPr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omma-</a:t>
            </a: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eparated </a:t>
            </a:r>
            <a:r>
              <a:rPr b="1" dirty="0">
                <a:latin typeface="Calibri" panose="020F0502020204030204" pitchFamily="34" charset="0"/>
                <a:cs typeface="Calibri" panose="020F0502020204030204" pitchFamily="34" charset="0"/>
              </a:rPr>
              <a:t>V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alues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 are like simple spreadsheets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organize cells of data into rows and columns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only one sheet per file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only holds strings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6">
                    <a:satOff val="-15808"/>
                    <a:lumOff val="-17557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no way to specify font, borders, cell size, </a:t>
            </a:r>
            <a:r>
              <a:rPr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9" name="you'll do lots of type casting/conversion!"/>
          <p:cNvSpPr txBox="1"/>
          <p:nvPr/>
        </p:nvSpPr>
        <p:spPr>
          <a:xfrm>
            <a:off x="6083399" y="4051299"/>
            <a:ext cx="50798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you'll do lots of type casting/conversion!</a:t>
            </a:r>
          </a:p>
        </p:txBody>
      </p:sp>
      <p:sp>
        <p:nvSpPr>
          <p:cNvPr id="200" name="Line"/>
          <p:cNvSpPr/>
          <p:nvPr/>
        </p:nvSpPr>
        <p:spPr>
          <a:xfrm flipH="1">
            <a:off x="4301430" y="4323109"/>
            <a:ext cx="1744316" cy="32494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384462"/>
            <a:ext cx="6775886" cy="621038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</p:pic>
      <p:sp>
        <p:nvSpPr>
          <p:cNvPr id="203" name="CSV Fil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Files</a:t>
            </a:r>
          </a:p>
        </p:txBody>
      </p:sp>
      <p:sp>
        <p:nvSpPr>
          <p:cNvPr id="204" name="Extension: .csv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188471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Extension: .csv</a:t>
            </a:r>
          </a:p>
          <a:p>
            <a:pPr marL="0" lvl="5" indent="0">
              <a:buSzTx/>
              <a:buNone/>
            </a:pPr>
            <a:r>
              <a:t>Format: plain text</a:t>
            </a:r>
          </a:p>
        </p:txBody>
      </p:sp>
      <p:sp>
        <p:nvSpPr>
          <p:cNvPr id="205" name="Callout"/>
          <p:cNvSpPr/>
          <p:nvPr/>
        </p:nvSpPr>
        <p:spPr>
          <a:xfrm>
            <a:off x="2317948" y="2641600"/>
            <a:ext cx="2133204" cy="505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64" y="0"/>
                </a:moveTo>
                <a:cubicBezTo>
                  <a:pt x="432" y="0"/>
                  <a:pt x="0" y="1824"/>
                  <a:pt x="0" y="4072"/>
                </a:cubicBezTo>
                <a:lnTo>
                  <a:pt x="0" y="17528"/>
                </a:lnTo>
                <a:cubicBezTo>
                  <a:pt x="0" y="19776"/>
                  <a:pt x="432" y="21600"/>
                  <a:pt x="964" y="21600"/>
                </a:cubicBezTo>
                <a:lnTo>
                  <a:pt x="17364" y="21600"/>
                </a:lnTo>
                <a:cubicBezTo>
                  <a:pt x="17897" y="21600"/>
                  <a:pt x="18329" y="19776"/>
                  <a:pt x="18329" y="17528"/>
                </a:cubicBezTo>
                <a:lnTo>
                  <a:pt x="18329" y="16119"/>
                </a:lnTo>
                <a:lnTo>
                  <a:pt x="21600" y="10418"/>
                </a:lnTo>
                <a:lnTo>
                  <a:pt x="18329" y="4717"/>
                </a:lnTo>
                <a:lnTo>
                  <a:pt x="18329" y="4072"/>
                </a:lnTo>
                <a:cubicBezTo>
                  <a:pt x="18329" y="1824"/>
                  <a:pt x="17897" y="0"/>
                  <a:pt x="17364" y="0"/>
                </a:cubicBezTo>
                <a:lnTo>
                  <a:pt x="9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just open in any editor (notepad, textedit, idle, etc) and you’ll be able to read it"/>
          <p:cNvSpPr txBox="1"/>
          <p:nvPr/>
        </p:nvSpPr>
        <p:spPr>
          <a:xfrm>
            <a:off x="4533900" y="2473583"/>
            <a:ext cx="6484147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just open in any editor (notepad, </a:t>
            </a:r>
            <a:r>
              <a:rPr dirty="0" err="1">
                <a:latin typeface="+mn-lt"/>
              </a:rPr>
              <a:t>textedit</a:t>
            </a:r>
            <a:r>
              <a:rPr dirty="0">
                <a:latin typeface="+mn-lt"/>
              </a:rPr>
              <a:t>, idle, </a:t>
            </a:r>
            <a:r>
              <a:rPr dirty="0" err="1">
                <a:latin typeface="+mn-lt"/>
              </a:rPr>
              <a:t>etc</a:t>
            </a:r>
            <a:r>
              <a:rPr dirty="0">
                <a:latin typeface="+mn-lt"/>
              </a:rPr>
              <a:t>)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and you’ll be able to read it</a:t>
            </a:r>
          </a:p>
        </p:txBody>
      </p:sp>
      <p:sp>
        <p:nvSpPr>
          <p:cNvPr id="207" name="Writing code that understands…"/>
          <p:cNvSpPr txBox="1"/>
          <p:nvPr/>
        </p:nvSpPr>
        <p:spPr>
          <a:xfrm>
            <a:off x="8065789" y="5548373"/>
            <a:ext cx="443954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Writing code that understands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CSV files is easy</a:t>
            </a:r>
          </a:p>
        </p:txBody>
      </p:sp>
      <p:sp>
        <p:nvSpPr>
          <p:cNvPr id="208" name="Rectangle"/>
          <p:cNvSpPr/>
          <p:nvPr/>
        </p:nvSpPr>
        <p:spPr>
          <a:xfrm>
            <a:off x="3263900" y="4165600"/>
            <a:ext cx="1722140" cy="263178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0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 err="1">
                <a:latin typeface="+mn-lt"/>
              </a:rPr>
              <a:t>Name,Date,Time,Status,Latitude,Longitude,WindSpeed,Ocean</a:t>
            </a:r>
            <a:endParaRPr lang="en-US"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lang="en-US" dirty="0">
                <a:latin typeface="+mn-lt"/>
              </a:rPr>
              <a:t>EMMY,19760820,1200, TD,14.0N,48.0W,20,Atlantic</a:t>
            </a:r>
          </a:p>
        </p:txBody>
      </p:sp>
      <p:graphicFrame>
        <p:nvGraphicFramePr>
          <p:cNvPr id="221" name="Table"/>
          <p:cNvGraphicFramePr/>
          <p:nvPr>
            <p:extLst>
              <p:ext uri="{D42A27DB-BD31-4B8C-83A1-F6EECF244321}">
                <p14:modId xmlns:p14="http://schemas.microsoft.com/office/powerpoint/2010/main" val="2737378072"/>
              </p:ext>
            </p:extLst>
          </p:nvPr>
        </p:nvGraphicFramePr>
        <p:xfrm>
          <a:off x="1079574" y="2467592"/>
          <a:ext cx="10134599" cy="217461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dirty="0"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22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23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24" name="Rectangle"/>
          <p:cNvSpPr/>
          <p:nvPr/>
        </p:nvSpPr>
        <p:spPr>
          <a:xfrm>
            <a:off x="1030162" y="2954516"/>
            <a:ext cx="1023342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Rectangle"/>
          <p:cNvSpPr/>
          <p:nvPr/>
        </p:nvSpPr>
        <p:spPr>
          <a:xfrm>
            <a:off x="901700" y="6338813"/>
            <a:ext cx="9421416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6" name="Each row is a line of the file"/>
          <p:cNvSpPr txBox="1"/>
          <p:nvPr/>
        </p:nvSpPr>
        <p:spPr>
          <a:xfrm>
            <a:off x="4738042" y="8775699"/>
            <a:ext cx="35287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Each row is a line of the file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29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>
                <a:latin typeface="+mj-lt"/>
              </a:rPr>
              <a:t>Name,Date,Time,Status,Latitude,Longitude,WindSpeed,Ocean</a:t>
            </a:r>
            <a:endParaRPr dirty="0">
              <a:latin typeface="+mj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HEIDI,19671019,1200, TD,20.5N,54.0W,25,Atlantic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EMMY,19760820,1200, TD,14.0N,48.0W,20,Atlantic</a:t>
            </a:r>
          </a:p>
        </p:txBody>
      </p:sp>
      <p:graphicFrame>
        <p:nvGraphicFramePr>
          <p:cNvPr id="230" name="Table"/>
          <p:cNvGraphicFramePr/>
          <p:nvPr/>
        </p:nvGraphicFramePr>
        <p:xfrm>
          <a:off x="1079574" y="2400357"/>
          <a:ext cx="10134599" cy="217461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31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32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33" name="Rectangle"/>
          <p:cNvSpPr/>
          <p:nvPr/>
        </p:nvSpPr>
        <p:spPr>
          <a:xfrm>
            <a:off x="1003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Rectangle"/>
          <p:cNvSpPr/>
          <p:nvPr/>
        </p:nvSpPr>
        <p:spPr>
          <a:xfrm>
            <a:off x="939800" y="6331638"/>
            <a:ext cx="10668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Cells…"/>
          <p:cNvSpPr txBox="1"/>
          <p:nvPr/>
        </p:nvSpPr>
        <p:spPr>
          <a:xfrm>
            <a:off x="5986487" y="8775699"/>
            <a:ext cx="10318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Cells…</a:t>
            </a:r>
          </a:p>
        </p:txBody>
      </p:sp>
      <p:sp>
        <p:nvSpPr>
          <p:cNvPr id="236" name="Rectangle"/>
          <p:cNvSpPr/>
          <p:nvPr/>
        </p:nvSpPr>
        <p:spPr>
          <a:xfrm>
            <a:off x="1992149" y="6331638"/>
            <a:ext cx="1678151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Rectangle"/>
          <p:cNvSpPr/>
          <p:nvPr/>
        </p:nvSpPr>
        <p:spPr>
          <a:xfrm>
            <a:off x="3763417" y="6331638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8" name="Rectangle"/>
          <p:cNvSpPr/>
          <p:nvPr/>
        </p:nvSpPr>
        <p:spPr>
          <a:xfrm>
            <a:off x="4712245" y="6331638"/>
            <a:ext cx="519064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9" name="Rectangle"/>
          <p:cNvSpPr/>
          <p:nvPr/>
        </p:nvSpPr>
        <p:spPr>
          <a:xfrm>
            <a:off x="5274025" y="6334714"/>
            <a:ext cx="1091948" cy="457201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0" name="Rectangle"/>
          <p:cNvSpPr/>
          <p:nvPr/>
        </p:nvSpPr>
        <p:spPr>
          <a:xfrm>
            <a:off x="6374145" y="6331638"/>
            <a:ext cx="1136803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1" name="Square"/>
          <p:cNvSpPr/>
          <p:nvPr/>
        </p:nvSpPr>
        <p:spPr>
          <a:xfrm>
            <a:off x="7519120" y="6331638"/>
            <a:ext cx="49810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2" name="Rectangle"/>
          <p:cNvSpPr/>
          <p:nvPr/>
        </p:nvSpPr>
        <p:spPr>
          <a:xfrm>
            <a:off x="8025397" y="6331638"/>
            <a:ext cx="157880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3" name="Rectangle"/>
          <p:cNvSpPr/>
          <p:nvPr/>
        </p:nvSpPr>
        <p:spPr>
          <a:xfrm>
            <a:off x="240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4" name="Rectangle"/>
          <p:cNvSpPr/>
          <p:nvPr/>
        </p:nvSpPr>
        <p:spPr>
          <a:xfrm>
            <a:off x="3670300" y="2808213"/>
            <a:ext cx="1088877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5" name="Rectangle"/>
          <p:cNvSpPr/>
          <p:nvPr/>
        </p:nvSpPr>
        <p:spPr>
          <a:xfrm>
            <a:off x="4940300" y="2808213"/>
            <a:ext cx="568425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6" name="Rectangle"/>
          <p:cNvSpPr/>
          <p:nvPr/>
        </p:nvSpPr>
        <p:spPr>
          <a:xfrm>
            <a:off x="6210300" y="2808213"/>
            <a:ext cx="876300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7" name="Rectangle"/>
          <p:cNvSpPr/>
          <p:nvPr/>
        </p:nvSpPr>
        <p:spPr>
          <a:xfrm>
            <a:off x="74803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8" name="Square"/>
          <p:cNvSpPr/>
          <p:nvPr/>
        </p:nvSpPr>
        <p:spPr>
          <a:xfrm>
            <a:off x="8750300" y="2808213"/>
            <a:ext cx="452884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49" name="Rectangle"/>
          <p:cNvSpPr/>
          <p:nvPr/>
        </p:nvSpPr>
        <p:spPr>
          <a:xfrm>
            <a:off x="10185400" y="2808213"/>
            <a:ext cx="843382" cy="46335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52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rPr dirty="0" err="1">
                <a:latin typeface="+mj-lt"/>
              </a:rPr>
              <a:t>Name,Date,Time,Status,Latitude,Longitude,WindSpeed,Ocean</a:t>
            </a:r>
            <a:endParaRPr dirty="0">
              <a:latin typeface="+mj-lt"/>
            </a:endParaRP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HEIDI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19671019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1200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 TD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20.5N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54.0W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25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j-lt"/>
              </a:rPr>
              <a:t>,</a:t>
            </a:r>
            <a:r>
              <a:rPr dirty="0">
                <a:latin typeface="+mj-lt"/>
              </a:rP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rPr dirty="0">
                <a:latin typeface="+mj-lt"/>
              </a:rPr>
              <a:t>EMMY,19760820,1200, TD,14.0N,48.0W,20,Atlantic</a:t>
            </a:r>
          </a:p>
        </p:txBody>
      </p:sp>
      <p:graphicFrame>
        <p:nvGraphicFramePr>
          <p:cNvPr id="253" name="Table"/>
          <p:cNvGraphicFramePr/>
          <p:nvPr/>
        </p:nvGraphicFramePr>
        <p:xfrm>
          <a:off x="1079574" y="2400357"/>
          <a:ext cx="10134599" cy="217461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54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55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56" name="… are separated by commas"/>
          <p:cNvSpPr txBox="1"/>
          <p:nvPr/>
        </p:nvSpPr>
        <p:spPr>
          <a:xfrm>
            <a:off x="4677469" y="8775699"/>
            <a:ext cx="36498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57" name="Circle"/>
          <p:cNvSpPr/>
          <p:nvPr/>
        </p:nvSpPr>
        <p:spPr>
          <a:xfrm>
            <a:off x="3475230" y="6536640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8" name="Circle"/>
          <p:cNvSpPr/>
          <p:nvPr/>
        </p:nvSpPr>
        <p:spPr>
          <a:xfrm>
            <a:off x="1757109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Circle"/>
          <p:cNvSpPr/>
          <p:nvPr/>
        </p:nvSpPr>
        <p:spPr>
          <a:xfrm>
            <a:off x="4446370" y="6524563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Circle"/>
          <p:cNvSpPr/>
          <p:nvPr/>
        </p:nvSpPr>
        <p:spPr>
          <a:xfrm>
            <a:off x="6169423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Circle"/>
          <p:cNvSpPr/>
          <p:nvPr/>
        </p:nvSpPr>
        <p:spPr>
          <a:xfrm>
            <a:off x="5127935" y="6524562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2" name="Circle"/>
          <p:cNvSpPr/>
          <p:nvPr/>
        </p:nvSpPr>
        <p:spPr>
          <a:xfrm>
            <a:off x="7399169" y="652456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3" name="Circle"/>
          <p:cNvSpPr/>
          <p:nvPr/>
        </p:nvSpPr>
        <p:spPr>
          <a:xfrm>
            <a:off x="7904372" y="6524560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0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Basic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Basic Syntax</a:t>
            </a:r>
          </a:p>
        </p:txBody>
      </p:sp>
      <p:sp>
        <p:nvSpPr>
          <p:cNvPr id="273" name="Name,Date,Time,Status,Latitude,Longitude,WindSpeed,Ocean…"/>
          <p:cNvSpPr txBox="1">
            <a:spLocks noGrp="1"/>
          </p:cNvSpPr>
          <p:nvPr>
            <p:ph type="body" sz="half" idx="1"/>
          </p:nvPr>
        </p:nvSpPr>
        <p:spPr>
          <a:xfrm>
            <a:off x="927100" y="5806281"/>
            <a:ext cx="11633349" cy="3452019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</a:pPr>
            <a:r>
              <a:t>Name,Date,Time,Status,Latitude,Longitude,WindSpeed,Ocean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HEIDI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19671019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1200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 TD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20.5N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54.0W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25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,</a:t>
            </a:r>
            <a:r>
              <a:t>Atlantic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OLAF,19850822,0, TD,12.9N,102.2W,25,Pacific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TINA,19920917,1200, TD,10.4N,98.5W,25,Pacific</a:t>
            </a:r>
          </a:p>
          <a:p>
            <a:pPr marL="0" lvl="5" indent="0">
              <a:spcBef>
                <a:spcPts val="0"/>
              </a:spcBef>
              <a:buSzTx/>
              <a:buNone/>
            </a:pPr>
            <a:r>
              <a:t>EMMY,19760820,1200, TD,14.0N,48.0W,20,Atlantic</a:t>
            </a:r>
          </a:p>
        </p:txBody>
      </p:sp>
      <p:graphicFrame>
        <p:nvGraphicFramePr>
          <p:cNvPr id="274" name="Table"/>
          <p:cNvGraphicFramePr/>
          <p:nvPr/>
        </p:nvGraphicFramePr>
        <p:xfrm>
          <a:off x="1079574" y="2400357"/>
          <a:ext cx="10134599" cy="2174610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1270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8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78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Name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Date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Time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Status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Latitude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Longitude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WindSpeed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b="1">
                          <a:sym typeface="Gill Sans"/>
                        </a:rPr>
                        <a:t>Ocean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HEIDI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19671019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20.5N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54.0W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OLAF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19850822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12.9N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102.2W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TINA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19920917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10.4N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98.5W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25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Pacific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922"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EMMY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19760820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1200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TD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14.0N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48.0W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20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>
                          <a:sym typeface="Gill Sans"/>
                        </a:rPr>
                        <a:t>Atlantic</a:t>
                      </a:r>
                    </a:p>
                  </a:txBody>
                  <a:tcPr marL="63500" marR="63500" marT="0" marB="0" anchor="ctr" horzOverflow="overflow">
                    <a:lnL w="12700">
                      <a:solidFill>
                        <a:srgbClr val="CBCBCB"/>
                      </a:solidFill>
                      <a:miter lim="400000"/>
                    </a:lnL>
                    <a:lnR w="12700">
                      <a:solidFill>
                        <a:srgbClr val="CBCBCB"/>
                      </a:solidFill>
                      <a:miter lim="400000"/>
                    </a:lnR>
                    <a:lnT w="12700">
                      <a:solidFill>
                        <a:srgbClr val="CBCBCB"/>
                      </a:solidFill>
                      <a:miter lim="400000"/>
                    </a:lnT>
                    <a:lnB w="12700">
                      <a:solidFill>
                        <a:srgbClr val="CBCBCB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75" name="Table"/>
          <p:cNvSpPr txBox="1"/>
          <p:nvPr/>
        </p:nvSpPr>
        <p:spPr>
          <a:xfrm>
            <a:off x="994359" y="1552926"/>
            <a:ext cx="97423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Table</a:t>
            </a:r>
          </a:p>
        </p:txBody>
      </p:sp>
      <p:sp>
        <p:nvSpPr>
          <p:cNvPr id="276" name="Corresponding CSV"/>
          <p:cNvSpPr txBox="1"/>
          <p:nvPr/>
        </p:nvSpPr>
        <p:spPr>
          <a:xfrm>
            <a:off x="994359" y="5159726"/>
            <a:ext cx="31225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Corresponding CSV</a:t>
            </a:r>
          </a:p>
        </p:txBody>
      </p:sp>
      <p:sp>
        <p:nvSpPr>
          <p:cNvPr id="277" name="… are separated by commas"/>
          <p:cNvSpPr txBox="1"/>
          <p:nvPr/>
        </p:nvSpPr>
        <p:spPr>
          <a:xfrm>
            <a:off x="4268936" y="8775699"/>
            <a:ext cx="44669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… are separated by commas</a:t>
            </a:r>
          </a:p>
        </p:txBody>
      </p:sp>
      <p:sp>
        <p:nvSpPr>
          <p:cNvPr id="278" name="Circle"/>
          <p:cNvSpPr/>
          <p:nvPr/>
        </p:nvSpPr>
        <p:spPr>
          <a:xfrm>
            <a:off x="3784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9" name="Circle"/>
          <p:cNvSpPr/>
          <p:nvPr/>
        </p:nvSpPr>
        <p:spPr>
          <a:xfrm>
            <a:off x="1841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0" name="Circle"/>
          <p:cNvSpPr/>
          <p:nvPr/>
        </p:nvSpPr>
        <p:spPr>
          <a:xfrm>
            <a:off x="4800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1" name="Circle"/>
          <p:cNvSpPr/>
          <p:nvPr/>
        </p:nvSpPr>
        <p:spPr>
          <a:xfrm>
            <a:off x="67310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2" name="Circle"/>
          <p:cNvSpPr/>
          <p:nvPr/>
        </p:nvSpPr>
        <p:spPr>
          <a:xfrm>
            <a:off x="55626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3" name="Circle"/>
          <p:cNvSpPr/>
          <p:nvPr/>
        </p:nvSpPr>
        <p:spPr>
          <a:xfrm>
            <a:off x="80137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4" name="Circle"/>
          <p:cNvSpPr/>
          <p:nvPr/>
        </p:nvSpPr>
        <p:spPr>
          <a:xfrm>
            <a:off x="8572500" y="6536641"/>
            <a:ext cx="422959" cy="422959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5" name="Line"/>
          <p:cNvSpPr/>
          <p:nvPr/>
        </p:nvSpPr>
        <p:spPr>
          <a:xfrm>
            <a:off x="234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6" name="Line"/>
          <p:cNvSpPr/>
          <p:nvPr/>
        </p:nvSpPr>
        <p:spPr>
          <a:xfrm>
            <a:off x="361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7" name="Line"/>
          <p:cNvSpPr/>
          <p:nvPr/>
        </p:nvSpPr>
        <p:spPr>
          <a:xfrm>
            <a:off x="488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8" name="Line"/>
          <p:cNvSpPr/>
          <p:nvPr/>
        </p:nvSpPr>
        <p:spPr>
          <a:xfrm>
            <a:off x="615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89" name="Line"/>
          <p:cNvSpPr/>
          <p:nvPr/>
        </p:nvSpPr>
        <p:spPr>
          <a:xfrm>
            <a:off x="74295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0" name="Line"/>
          <p:cNvSpPr/>
          <p:nvPr/>
        </p:nvSpPr>
        <p:spPr>
          <a:xfrm>
            <a:off x="86868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1" name="Line"/>
          <p:cNvSpPr/>
          <p:nvPr/>
        </p:nvSpPr>
        <p:spPr>
          <a:xfrm>
            <a:off x="10160000" y="19138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2" name="Rectangle"/>
          <p:cNvSpPr/>
          <p:nvPr/>
        </p:nvSpPr>
        <p:spPr>
          <a:xfrm>
            <a:off x="673100" y="1146526"/>
            <a:ext cx="11930261" cy="8306049"/>
          </a:xfrm>
          <a:prstGeom prst="rect">
            <a:avLst/>
          </a:prstGeom>
          <a:solidFill>
            <a:srgbClr val="FFFFFF">
              <a:alpha val="9454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3" name="We call characters that act a separators “delimiters”…"/>
          <p:cNvSpPr txBox="1"/>
          <p:nvPr/>
        </p:nvSpPr>
        <p:spPr>
          <a:xfrm>
            <a:off x="1530686" y="5078810"/>
            <a:ext cx="9943428" cy="28725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 b="0"/>
            </a:pPr>
            <a:r>
              <a:rPr dirty="0">
                <a:latin typeface="+mj-lt"/>
              </a:rPr>
              <a:t>We call characters that act a separators “</a:t>
            </a:r>
            <a:r>
              <a:rPr b="1" dirty="0">
                <a:latin typeface="+mj-lt"/>
              </a:rPr>
              <a:t>delimiters</a:t>
            </a:r>
            <a:r>
              <a:rPr dirty="0">
                <a:latin typeface="+mj-lt"/>
              </a:rPr>
              <a:t>”</a:t>
            </a:r>
          </a:p>
          <a:p>
            <a:pPr>
              <a:defRPr sz="3600" b="0"/>
            </a:pPr>
            <a:endParaRPr dirty="0">
              <a:latin typeface="+mj-lt"/>
            </a:endParaRPr>
          </a:p>
          <a:p>
            <a:pPr>
              <a:defRPr sz="3600" b="0"/>
            </a:pPr>
            <a:r>
              <a:rPr dirty="0">
                <a:latin typeface="+mj-lt"/>
              </a:rPr>
              <a:t>Newlines delimit rows</a:t>
            </a:r>
          </a:p>
          <a:p>
            <a:pPr>
              <a:defRPr sz="3600" b="0"/>
            </a:pPr>
            <a:endParaRPr dirty="0">
              <a:latin typeface="+mj-lt"/>
            </a:endParaRPr>
          </a:p>
          <a:p>
            <a:pPr>
              <a:defRPr sz="3600" b="0"/>
            </a:pPr>
            <a:r>
              <a:rPr dirty="0">
                <a:latin typeface="+mj-lt"/>
              </a:rPr>
              <a:t>The comma is a delimiter between cells in a row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dvanced Syntax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Advanced Syntax</a:t>
            </a:r>
          </a:p>
        </p:txBody>
      </p:sp>
      <p:sp>
        <p:nvSpPr>
          <p:cNvPr id="296" name="We won’t go into details here, but there are some complexiti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+mj-lt"/>
              </a:rPr>
              <a:t>We won’t go into details here, but there are some complexities</a:t>
            </a:r>
          </a:p>
          <a:p>
            <a:pPr marL="0" lvl="5" indent="0">
              <a:buSzTx/>
              <a:buNone/>
            </a:pPr>
            <a:r>
              <a:rPr dirty="0">
                <a:latin typeface="+mj-lt"/>
              </a:rPr>
              <a:t>Motivation for more complicated syntax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a cell contains a newline?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we want a comma inside a cell?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a cell contains a quote?</a:t>
            </a:r>
          </a:p>
          <a:p>
            <a:pPr marL="635000" indent="-444500">
              <a:spcBef>
                <a:spcPts val="0"/>
              </a:spcBef>
              <a:defRPr sz="2800">
                <a:solidFill>
                  <a:schemeClr val="accent1">
                    <a:lumOff val="-13575"/>
                  </a:schemeClr>
                </a:solidFill>
              </a:defRPr>
            </a:pPr>
            <a:r>
              <a:rPr i="1" dirty="0">
                <a:latin typeface="+mj-lt"/>
              </a:rPr>
              <a:t>what if</a:t>
            </a:r>
            <a:r>
              <a:rPr dirty="0">
                <a:latin typeface="+mj-lt"/>
              </a:rPr>
              <a:t> we want to use different delimiters between rows/cells?</a:t>
            </a:r>
          </a:p>
        </p:txBody>
      </p:sp>
      <p:sp>
        <p:nvSpPr>
          <p:cNvPr id="297" name="usually better to use a general CSV module than roll your own"/>
          <p:cNvSpPr txBox="1"/>
          <p:nvPr/>
        </p:nvSpPr>
        <p:spPr>
          <a:xfrm>
            <a:off x="2584661" y="6888738"/>
            <a:ext cx="783547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>
                <a:latin typeface="+mj-lt"/>
              </a:rPr>
              <a:t>usually better to use a general CSV module than roll your own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3" name="CSV forma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 format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purpose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syntax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comparison to spreadsheet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CSV files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without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with header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type casting</a:t>
            </a:r>
          </a:p>
        </p:txBody>
      </p:sp>
      <p:sp>
        <p:nvSpPr>
          <p:cNvPr id="124" name="Chapter 14 of Sweigart, to (and including) “Reading Data from Reader Objects in a for Loop”"/>
          <p:cNvSpPr/>
          <p:nvPr/>
        </p:nvSpPr>
        <p:spPr>
          <a:xfrm>
            <a:off x="6131991" y="4304307"/>
            <a:ext cx="6099424" cy="1144986"/>
          </a:xfrm>
          <a:prstGeom prst="rect">
            <a:avLst/>
          </a:prstGeom>
          <a:solidFill>
            <a:srgbClr val="E7E7E7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2200" b="0"/>
            </a:pPr>
            <a:r>
              <a:t>Chapter 1</a:t>
            </a:r>
            <a:r>
              <a:rPr lang="en-US"/>
              <a:t>6</a:t>
            </a:r>
            <a:r>
              <a:t> of </a:t>
            </a:r>
            <a:r>
              <a:rPr dirty="0" err="1"/>
              <a:t>Sweigart</a:t>
            </a:r>
            <a:r>
              <a:rPr dirty="0"/>
              <a:t>, to (and including)</a:t>
            </a:r>
            <a:br>
              <a:rPr dirty="0"/>
            </a:br>
            <a:r>
              <a:rPr dirty="0"/>
              <a:t>“Reading Data from Reader Objects in a for Loop”</a:t>
            </a:r>
          </a:p>
        </p:txBody>
      </p:sp>
      <p:sp>
        <p:nvSpPr>
          <p:cNvPr id="125" name="https://automatetheboringstuff.com/chapter14/"/>
          <p:cNvSpPr txBox="1"/>
          <p:nvPr/>
        </p:nvSpPr>
        <p:spPr>
          <a:xfrm>
            <a:off x="6392518" y="8936093"/>
            <a:ext cx="63911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>
                <a:hlinkClick r:id="rId2"/>
              </a:rPr>
              <a:t>https://automatetheboringstuff.com/2e/chapter16/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00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>
                <a:latin typeface="+mn-lt"/>
              </a:rPr>
              <a:t>Spreadsheets</a:t>
            </a:r>
          </a:p>
          <a:p>
            <a:pPr marL="0" indent="0">
              <a:buSzTx/>
              <a:buNone/>
            </a:pPr>
            <a:r>
              <a:rPr dirty="0">
                <a:latin typeface="+mn-lt"/>
              </a:rPr>
              <a:t>CSVs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+mn-lt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4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4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name,year,mph,damage,deaths</a:t>
            </a:r>
            <a:endParaRPr dirty="0"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Baker</a:t>
            </a:r>
            <a:r>
              <a:rPr dirty="0">
                <a:latin typeface="+mn-lt"/>
              </a:rPr>
              <a:t>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34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5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5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5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5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[“name”, “year”, …],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]</a:t>
            </a:r>
          </a:p>
        </p:txBody>
      </p:sp>
      <p:sp>
        <p:nvSpPr>
          <p:cNvPr id="35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5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36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361" name="rows[1][0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rows[1][0]</a:t>
            </a:r>
          </a:p>
        </p:txBody>
      </p:sp>
      <p:sp>
        <p:nvSpPr>
          <p:cNvPr id="36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63" name="&quot;Baker&quot;"/>
          <p:cNvSpPr txBox="1"/>
          <p:nvPr/>
        </p:nvSpPr>
        <p:spPr>
          <a:xfrm>
            <a:off x="10072303" y="1462034"/>
            <a:ext cx="106439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"Baker"</a:t>
            </a:r>
          </a:p>
        </p:txBody>
      </p:sp>
      <p:pic>
        <p:nvPicPr>
          <p:cNvPr id="36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38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3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Eloise,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1975</a:t>
            </a:r>
            <a:r>
              <a:rPr>
                <a:latin typeface="+mn-lt"/>
              </a:rPr>
              <a:t>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Frederic,1979,130,1770000000,12</a:t>
            </a:r>
          </a:p>
        </p:txBody>
      </p:sp>
      <p:sp>
        <p:nvSpPr>
          <p:cNvPr id="38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3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39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3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3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[“name”, “year”, …],</a:t>
            </a:r>
            <a:br>
              <a:rPr dirty="0">
                <a:latin typeface="+mn-lt"/>
              </a:rPr>
            </a:br>
            <a:r>
              <a:rPr dirty="0"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latin typeface="+mn-lt"/>
              </a:rPr>
              <a:t>]</a:t>
            </a:r>
          </a:p>
        </p:txBody>
      </p:sp>
      <p:sp>
        <p:nvSpPr>
          <p:cNvPr id="3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3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0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01" name="rows[3][1]"/>
          <p:cNvSpPr txBox="1"/>
          <p:nvPr/>
        </p:nvSpPr>
        <p:spPr>
          <a:xfrm>
            <a:off x="7815453" y="1457767"/>
            <a:ext cx="143789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rows[3][1]</a:t>
            </a:r>
          </a:p>
        </p:txBody>
      </p:sp>
      <p:sp>
        <p:nvSpPr>
          <p:cNvPr id="402" name="Line"/>
          <p:cNvSpPr/>
          <p:nvPr/>
        </p:nvSpPr>
        <p:spPr>
          <a:xfrm>
            <a:off x="9504181" y="1732390"/>
            <a:ext cx="461059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03" name="“1975”"/>
          <p:cNvSpPr txBox="1"/>
          <p:nvPr/>
        </p:nvSpPr>
        <p:spPr>
          <a:xfrm>
            <a:off x="10113981" y="1462034"/>
            <a:ext cx="98103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“1975”</a:t>
            </a:r>
          </a:p>
        </p:txBody>
      </p:sp>
      <p:pic>
        <p:nvPicPr>
          <p:cNvPr id="4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2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2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Baker,1950,120,2550000,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</a:rPr>
              <a:t>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>
                <a:latin typeface="+mn-lt"/>
              </a:rPr>
              <a:t>Frederic,1979,130,1770000000,12</a:t>
            </a:r>
          </a:p>
        </p:txBody>
      </p:sp>
      <p:sp>
        <p:nvSpPr>
          <p:cNvPr id="42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3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3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3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3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3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3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4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41" name="rows[1][-1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rows[1][-1]</a:t>
            </a:r>
          </a:p>
        </p:txBody>
      </p:sp>
      <p:sp>
        <p:nvSpPr>
          <p:cNvPr id="44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43" name="&quot;38&quot;"/>
          <p:cNvSpPr txBox="1"/>
          <p:nvPr/>
        </p:nvSpPr>
        <p:spPr>
          <a:xfrm>
            <a:off x="10159982" y="1462034"/>
            <a:ext cx="660437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"38"</a:t>
            </a:r>
          </a:p>
        </p:txBody>
      </p:sp>
      <p:pic>
        <p:nvPicPr>
          <p:cNvPr id="44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>
                <a:latin typeface="+mn-lt"/>
              </a:rPr>
              <a:t>Data Management</a:t>
            </a:r>
          </a:p>
        </p:txBody>
      </p:sp>
      <p:sp>
        <p:nvSpPr>
          <p:cNvPr id="467" name="1. spreadsheet in Excel"/>
          <p:cNvSpPr txBox="1"/>
          <p:nvPr/>
        </p:nvSpPr>
        <p:spPr>
          <a:xfrm>
            <a:off x="1627341" y="1757938"/>
            <a:ext cx="301524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1. spreadsheet in Excel</a:t>
            </a:r>
          </a:p>
        </p:txBody>
      </p:sp>
      <p:sp>
        <p:nvSpPr>
          <p:cNvPr id="46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 err="1">
                <a:latin typeface="+mn-lt"/>
              </a:rPr>
              <a:t>name,year,mph,</a:t>
            </a:r>
            <a:r>
              <a:rPr b="1" dirty="0" err="1">
                <a:solidFill>
                  <a:srgbClr val="FF0000"/>
                </a:solidFill>
                <a:latin typeface="+mn-lt"/>
              </a:rPr>
              <a:t>damage</a:t>
            </a:r>
            <a:r>
              <a:rPr dirty="0" err="1">
                <a:latin typeface="+mn-lt"/>
              </a:rPr>
              <a:t>,</a:t>
            </a:r>
            <a:r>
              <a:rPr dirty="0" err="1">
                <a:solidFill>
                  <a:schemeClr val="tx1"/>
                </a:solidFill>
                <a:latin typeface="+mn-lt"/>
              </a:rPr>
              <a:t>deaths</a:t>
            </a:r>
            <a:endParaRPr dirty="0">
              <a:solidFill>
                <a:schemeClr val="tx1"/>
              </a:solidFill>
              <a:latin typeface="+mn-lt"/>
            </a:endParaRP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rPr dirty="0">
                <a:latin typeface="+mn-lt"/>
              </a:rPr>
              <a:t>Frederic,1979,130,1770000000,12</a:t>
            </a:r>
          </a:p>
        </p:txBody>
      </p:sp>
      <p:sp>
        <p:nvSpPr>
          <p:cNvPr id="469" name="2. CSV file saved somewhere"/>
          <p:cNvSpPr txBox="1"/>
          <p:nvPr/>
        </p:nvSpPr>
        <p:spPr>
          <a:xfrm>
            <a:off x="1342742" y="6406138"/>
            <a:ext cx="376224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2. CSV file saved somewhere</a:t>
            </a:r>
          </a:p>
        </p:txBody>
      </p:sp>
      <p:sp>
        <p:nvSpPr>
          <p:cNvPr id="47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1" name="Save As…"/>
          <p:cNvSpPr txBox="1"/>
          <p:nvPr/>
        </p:nvSpPr>
        <p:spPr>
          <a:xfrm>
            <a:off x="3498388" y="5268973"/>
            <a:ext cx="10804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>
                <a:latin typeface="+mn-lt"/>
              </a:rPr>
              <a:t>.CSV</a:t>
            </a:r>
          </a:p>
        </p:txBody>
      </p:sp>
      <p:sp>
        <p:nvSpPr>
          <p:cNvPr id="472" name="3. Python Program"/>
          <p:cNvSpPr txBox="1"/>
          <p:nvPr/>
        </p:nvSpPr>
        <p:spPr>
          <a:xfrm>
            <a:off x="8226565" y="373479"/>
            <a:ext cx="2484655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>
                <a:latin typeface="+mn-lt"/>
              </a:rPr>
              <a:t>3. Python Program</a:t>
            </a:r>
          </a:p>
        </p:txBody>
      </p:sp>
      <p:sp>
        <p:nvSpPr>
          <p:cNvPr id="47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7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7" name="[…"/>
          <p:cNvSpPr txBox="1"/>
          <p:nvPr/>
        </p:nvSpPr>
        <p:spPr>
          <a:xfrm>
            <a:off x="7146329" y="2678887"/>
            <a:ext cx="293509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[“name”, “year”, …],</a:t>
            </a:r>
            <a:br>
              <a:rPr>
                <a:latin typeface="+mn-lt"/>
              </a:rPr>
            </a:br>
            <a:r>
              <a:rPr>
                <a:latin typeface="+mn-lt"/>
              </a:rP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latin typeface="+mn-lt"/>
              </a:rPr>
              <a:t>]</a:t>
            </a:r>
          </a:p>
        </p:txBody>
      </p:sp>
      <p:sp>
        <p:nvSpPr>
          <p:cNvPr id="47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7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480" name="list of lists"/>
          <p:cNvSpPr txBox="1"/>
          <p:nvPr/>
        </p:nvSpPr>
        <p:spPr>
          <a:xfrm rot="16200000">
            <a:off x="6064949" y="3252451"/>
            <a:ext cx="138980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>
                <a:latin typeface="+mn-lt"/>
              </a:rPr>
              <a:t>list of lists</a:t>
            </a:r>
          </a:p>
        </p:txBody>
      </p:sp>
      <p:sp>
        <p:nvSpPr>
          <p:cNvPr id="481" name="rows[0][-2]"/>
          <p:cNvSpPr txBox="1"/>
          <p:nvPr/>
        </p:nvSpPr>
        <p:spPr>
          <a:xfrm>
            <a:off x="7768164" y="1457767"/>
            <a:ext cx="153247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>
                <a:latin typeface="+mn-lt"/>
              </a:rPr>
              <a:t>rows[0][-2]</a:t>
            </a:r>
          </a:p>
        </p:txBody>
      </p:sp>
      <p:sp>
        <p:nvSpPr>
          <p:cNvPr id="48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>
              <a:latin typeface="+mn-lt"/>
            </a:endParaRPr>
          </a:p>
        </p:txBody>
      </p:sp>
      <p:sp>
        <p:nvSpPr>
          <p:cNvPr id="483" name="&quot;damage&quot;"/>
          <p:cNvSpPr txBox="1"/>
          <p:nvPr/>
        </p:nvSpPr>
        <p:spPr>
          <a:xfrm>
            <a:off x="10082036" y="1457767"/>
            <a:ext cx="134972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>
                <a:latin typeface="+mn-lt"/>
              </a:rPr>
              <a:t>"damage"</a:t>
            </a:r>
          </a:p>
        </p:txBody>
      </p:sp>
      <p:pic>
        <p:nvPicPr>
          <p:cNvPr id="48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Data Managemen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Management</a:t>
            </a:r>
          </a:p>
        </p:txBody>
      </p:sp>
      <p:sp>
        <p:nvSpPr>
          <p:cNvPr id="487" name="1. spreadsheet in Excel"/>
          <p:cNvSpPr txBox="1"/>
          <p:nvPr/>
        </p:nvSpPr>
        <p:spPr>
          <a:xfrm>
            <a:off x="1323355" y="1765299"/>
            <a:ext cx="36232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spreadsheet in Excel</a:t>
            </a:r>
          </a:p>
        </p:txBody>
      </p:sp>
      <p:sp>
        <p:nvSpPr>
          <p:cNvPr id="488" name="name,year,mph,damage,deaths…"/>
          <p:cNvSpPr txBox="1">
            <a:spLocks noGrp="1"/>
          </p:cNvSpPr>
          <p:nvPr>
            <p:ph type="body" sz="quarter" idx="1"/>
          </p:nvPr>
        </p:nvSpPr>
        <p:spPr>
          <a:xfrm>
            <a:off x="1054100" y="6969851"/>
            <a:ext cx="10195481" cy="2194043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anchor="t"/>
          <a:lstStyle/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name,year,mph,damage,deaths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Baker,1950,120,2550000,38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Camille,1969,175,1.43B,259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Eloise,1975,125,560M,80</a:t>
            </a:r>
          </a:p>
          <a:p>
            <a:pPr marL="0" lvl="5" indent="0">
              <a:spcBef>
                <a:spcPts val="0"/>
              </a:spcBef>
              <a:buSzTx/>
              <a:buNone/>
              <a:defRPr sz="2400"/>
            </a:pPr>
            <a:r>
              <a:t>Frederic,1979,130,1770000000,12</a:t>
            </a:r>
          </a:p>
        </p:txBody>
      </p:sp>
      <p:sp>
        <p:nvSpPr>
          <p:cNvPr id="489" name="2. CSV file saved somewhere"/>
          <p:cNvSpPr txBox="1"/>
          <p:nvPr/>
        </p:nvSpPr>
        <p:spPr>
          <a:xfrm>
            <a:off x="966069" y="6413499"/>
            <a:ext cx="451559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CSV file saved somewhere</a:t>
            </a:r>
          </a:p>
        </p:txBody>
      </p:sp>
      <p:sp>
        <p:nvSpPr>
          <p:cNvPr id="490" name="Arrow"/>
          <p:cNvSpPr/>
          <p:nvPr/>
        </p:nvSpPr>
        <p:spPr>
          <a:xfrm rot="5400000">
            <a:off x="2499966" y="52108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1" name="Save As…"/>
          <p:cNvSpPr txBox="1"/>
          <p:nvPr/>
        </p:nvSpPr>
        <p:spPr>
          <a:xfrm>
            <a:off x="3332484" y="5283200"/>
            <a:ext cx="1412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Save As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.CSV</a:t>
            </a:r>
          </a:p>
        </p:txBody>
      </p:sp>
      <p:sp>
        <p:nvSpPr>
          <p:cNvPr id="492" name="3. Python Program"/>
          <p:cNvSpPr txBox="1"/>
          <p:nvPr/>
        </p:nvSpPr>
        <p:spPr>
          <a:xfrm>
            <a:off x="7951366" y="380840"/>
            <a:ext cx="3035053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Python Program</a:t>
            </a:r>
          </a:p>
        </p:txBody>
      </p:sp>
      <p:sp>
        <p:nvSpPr>
          <p:cNvPr id="493" name="Rectangle"/>
          <p:cNvSpPr/>
          <p:nvPr/>
        </p:nvSpPr>
        <p:spPr>
          <a:xfrm>
            <a:off x="6409382" y="914091"/>
            <a:ext cx="6119022" cy="4988918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4" name="Arrow"/>
          <p:cNvSpPr/>
          <p:nvPr/>
        </p:nvSpPr>
        <p:spPr>
          <a:xfrm rot="16200000">
            <a:off x="9053166" y="5642679"/>
            <a:ext cx="1270001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5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496" name="Arrow"/>
          <p:cNvSpPr/>
          <p:nvPr/>
        </p:nvSpPr>
        <p:spPr>
          <a:xfrm rot="16200000">
            <a:off x="9221589" y="3946907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7" name="[…"/>
          <p:cNvSpPr txBox="1"/>
          <p:nvPr/>
        </p:nvSpPr>
        <p:spPr>
          <a:xfrm>
            <a:off x="7146329" y="2681962"/>
            <a:ext cx="4504136" cy="194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[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[“name”, “year”, …],</a:t>
            </a:r>
            <a:br/>
            <a:r>
              <a:t>  [“Baker”, “1950”, …],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498" name="Arrow"/>
          <p:cNvSpPr/>
          <p:nvPr/>
        </p:nvSpPr>
        <p:spPr>
          <a:xfrm rot="16200000">
            <a:off x="9221589" y="1850352"/>
            <a:ext cx="902345" cy="1270001"/>
          </a:xfrm>
          <a:prstGeom prst="rightArrow">
            <a:avLst>
              <a:gd name="adj1" fmla="val 34062"/>
              <a:gd name="adj2" fmla="val 37424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9" name="Analysis Code"/>
          <p:cNvSpPr/>
          <p:nvPr/>
        </p:nvSpPr>
        <p:spPr>
          <a:xfrm>
            <a:off x="7452176" y="1105670"/>
            <a:ext cx="4441171" cy="889645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Analysis Code</a:t>
            </a:r>
          </a:p>
        </p:txBody>
      </p:sp>
      <p:sp>
        <p:nvSpPr>
          <p:cNvPr id="500" name="list of lists"/>
          <p:cNvSpPr txBox="1"/>
          <p:nvPr/>
        </p:nvSpPr>
        <p:spPr>
          <a:xfrm rot="16200000">
            <a:off x="5903121" y="3259812"/>
            <a:ext cx="17134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lists</a:t>
            </a:r>
          </a:p>
        </p:txBody>
      </p:sp>
      <p:sp>
        <p:nvSpPr>
          <p:cNvPr id="501" name="rows[0][-2]"/>
          <p:cNvSpPr txBox="1"/>
          <p:nvPr/>
        </p:nvSpPr>
        <p:spPr>
          <a:xfrm>
            <a:off x="7471246" y="1458778"/>
            <a:ext cx="212630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rows[0][-2]</a:t>
            </a:r>
          </a:p>
        </p:txBody>
      </p:sp>
      <p:sp>
        <p:nvSpPr>
          <p:cNvPr id="502" name="Line"/>
          <p:cNvSpPr/>
          <p:nvPr/>
        </p:nvSpPr>
        <p:spPr>
          <a:xfrm>
            <a:off x="9607531" y="1697995"/>
            <a:ext cx="461060" cy="1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3" name="&quot;damage&quot;"/>
          <p:cNvSpPr txBox="1"/>
          <p:nvPr/>
        </p:nvSpPr>
        <p:spPr>
          <a:xfrm>
            <a:off x="10255547" y="1469395"/>
            <a:ext cx="12567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"damage"</a:t>
            </a:r>
          </a:p>
        </p:txBody>
      </p:sp>
      <p:pic>
        <p:nvPicPr>
          <p:cNvPr id="504" name="Image" descr="Image"/>
          <p:cNvPicPr>
            <a:picLocks noChangeAspect="1"/>
          </p:cNvPicPr>
          <p:nvPr/>
        </p:nvPicPr>
        <p:blipFill>
          <a:blip r:embed="rId2"/>
          <a:srcRect b="41596"/>
          <a:stretch>
            <a:fillRect/>
          </a:stretch>
        </p:blipFill>
        <p:spPr>
          <a:xfrm>
            <a:off x="1023789" y="2239843"/>
            <a:ext cx="4400050" cy="2827290"/>
          </a:xfrm>
          <a:prstGeom prst="rect">
            <a:avLst/>
          </a:prstGeom>
          <a:ln w="12700">
            <a:miter lim="400000"/>
          </a:ln>
        </p:spPr>
      </p:pic>
      <p:sp>
        <p:nvSpPr>
          <p:cNvPr id="505" name="Rectangle"/>
          <p:cNvSpPr/>
          <p:nvPr/>
        </p:nvSpPr>
        <p:spPr>
          <a:xfrm>
            <a:off x="609600" y="460424"/>
            <a:ext cx="12300502" cy="8832752"/>
          </a:xfrm>
          <a:prstGeom prst="rect">
            <a:avLst/>
          </a:prstGeom>
          <a:solidFill>
            <a:srgbClr val="FFFFFF">
              <a:alpha val="9049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06" name="Parsing Code"/>
          <p:cNvSpPr/>
          <p:nvPr/>
        </p:nvSpPr>
        <p:spPr>
          <a:xfrm>
            <a:off x="8639364" y="5050110"/>
            <a:ext cx="2066795" cy="589013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Parsing Code</a:t>
            </a:r>
          </a:p>
        </p:txBody>
      </p:sp>
      <p:sp>
        <p:nvSpPr>
          <p:cNvPr id="507" name="What does this look like?"/>
          <p:cNvSpPr txBox="1"/>
          <p:nvPr/>
        </p:nvSpPr>
        <p:spPr>
          <a:xfrm>
            <a:off x="5433342" y="6229219"/>
            <a:ext cx="399231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What does this look like?</a:t>
            </a:r>
          </a:p>
        </p:txBody>
      </p:sp>
      <p:sp>
        <p:nvSpPr>
          <p:cNvPr id="509" name="Connection Line"/>
          <p:cNvSpPr/>
          <p:nvPr/>
        </p:nvSpPr>
        <p:spPr>
          <a:xfrm>
            <a:off x="7433502" y="5324502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12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</p:txBody>
      </p:sp>
      <p:sp>
        <p:nvSpPr>
          <p:cNvPr id="513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14" name="4/5/2015 13:34,Apples,73…"/>
          <p:cNvSpPr txBox="1"/>
          <p:nvPr/>
        </p:nvSpPr>
        <p:spPr>
          <a:xfrm>
            <a:off x="3603798" y="6013450"/>
            <a:ext cx="5614294" cy="2692401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13:34,Apples,73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4/5/2015 3:41,Cherries,85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4/6/2015 12:46,Pears,14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4/8/2015 8:59,Oranges,52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2:07,Apples,152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18:10,Bananas,23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4/10/2015 2:40,Strawberries,98</a:t>
            </a:r>
          </a:p>
        </p:txBody>
      </p:sp>
      <p:sp>
        <p:nvSpPr>
          <p:cNvPr id="515" name="example.csv"/>
          <p:cNvSpPr txBox="1"/>
          <p:nvPr/>
        </p:nvSpPr>
        <p:spPr>
          <a:xfrm>
            <a:off x="762000" y="7099300"/>
            <a:ext cx="232395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example.csv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18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example.csv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endParaRPr dirty="0"/>
          </a:p>
        </p:txBody>
      </p:sp>
      <p:sp>
        <p:nvSpPr>
          <p:cNvPr id="519" name="[['4/5/2015 13:34', 'Apples', '73'], ['4/5/2015 3:41', 'Cherries', '85'],…"/>
          <p:cNvSpPr txBox="1"/>
          <p:nvPr/>
        </p:nvSpPr>
        <p:spPr>
          <a:xfrm>
            <a:off x="1843836" y="7185640"/>
            <a:ext cx="9020098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 dirty="0">
                <a:latin typeface="+mn-lt"/>
              </a:rPr>
              <a:t>   [['4/5/2015 13:34', 'Apples', '73'], ['4/5/2015 3:41', 'Cherries', '85'],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['4/6/2015 12:46', 'Pears', '14'], ['4/8/2015 8:59', 'Oranges', '52'],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['4/10/2015 2:07', 'Apples', '152'], ['4/10/2015 18:10', 'Bananas', '23'],</a:t>
            </a:r>
          </a:p>
          <a:p>
            <a:pPr algn="l">
              <a:defRPr b="0"/>
            </a:pPr>
            <a:r>
              <a:rPr dirty="0">
                <a:latin typeface="+mn-lt"/>
              </a:rPr>
              <a:t>   ['4/10/2015 2:40', 'Strawberries', '98']]</a:t>
            </a:r>
          </a:p>
        </p:txBody>
      </p:sp>
      <p:sp>
        <p:nvSpPr>
          <p:cNvPr id="520" name="Rounded Rectangle"/>
          <p:cNvSpPr/>
          <p:nvPr/>
        </p:nvSpPr>
        <p:spPr>
          <a:xfrm>
            <a:off x="2209799" y="4876519"/>
            <a:ext cx="2852887" cy="657870"/>
          </a:xfrm>
          <a:prstGeom prst="roundRect">
            <a:avLst>
              <a:gd name="adj" fmla="val 28957"/>
            </a:avLst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1" name="Arrow"/>
          <p:cNvSpPr/>
          <p:nvPr/>
        </p:nvSpPr>
        <p:spPr>
          <a:xfrm rot="5400000">
            <a:off x="2735560" y="5540063"/>
            <a:ext cx="1801367" cy="1270001"/>
          </a:xfrm>
          <a:prstGeom prst="rightArrow">
            <a:avLst>
              <a:gd name="adj1" fmla="val 34062"/>
              <a:gd name="adj2" fmla="val 2659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2" name="Code"/>
          <p:cNvSpPr txBox="1"/>
          <p:nvPr/>
        </p:nvSpPr>
        <p:spPr>
          <a:xfrm>
            <a:off x="660400" y="3435350"/>
            <a:ext cx="1044799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Code</a:t>
            </a:r>
          </a:p>
        </p:txBody>
      </p:sp>
      <p:sp>
        <p:nvSpPr>
          <p:cNvPr id="523" name="list of…"/>
          <p:cNvSpPr txBox="1"/>
          <p:nvPr/>
        </p:nvSpPr>
        <p:spPr>
          <a:xfrm>
            <a:off x="548126" y="7378699"/>
            <a:ext cx="1241005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 of</a:t>
            </a:r>
          </a:p>
          <a:p>
            <a:pPr>
              <a:def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26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exampleFile</a:t>
            </a:r>
            <a:r>
              <a:rPr dirty="0"/>
              <a:t> = open(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exampleData</a:t>
            </a:r>
            <a:endParaRPr dirty="0"/>
          </a:p>
        </p:txBody>
      </p:sp>
      <p:sp>
        <p:nvSpPr>
          <p:cNvPr id="527" name="let's generalize this to a function…"/>
          <p:cNvSpPr txBox="1"/>
          <p:nvPr/>
        </p:nvSpPr>
        <p:spPr>
          <a:xfrm>
            <a:off x="3707564" y="6087606"/>
            <a:ext cx="558967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+mj-lt"/>
              </a:rPr>
              <a:t>let's generalize this to a function</a:t>
            </a:r>
          </a:p>
          <a:p>
            <a:pPr lvl="1">
              <a:defRPr b="0"/>
            </a:pPr>
            <a:r>
              <a:rPr dirty="0">
                <a:latin typeface="+mj-lt"/>
              </a:rPr>
              <a:t>(don't need to know exactly how the code</a:t>
            </a:r>
          </a:p>
          <a:p>
            <a:pPr lvl="1">
              <a:defRPr b="0"/>
            </a:pPr>
            <a:r>
              <a:rPr dirty="0">
                <a:latin typeface="+mj-lt"/>
              </a:rPr>
              <a:t>works, though we will eventually)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30" name="import csv…"/>
          <p:cNvSpPr txBox="1"/>
          <p:nvPr/>
        </p:nvSpPr>
        <p:spPr>
          <a:xfrm>
            <a:off x="2245918" y="2675882"/>
            <a:ext cx="9869489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exampleReader = csv.reader(exampleFile)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exampleData = list(exampleReader)</a:t>
            </a:r>
          </a:p>
          <a:p>
            <a:pPr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exampleData</a:t>
            </a:r>
          </a:p>
        </p:txBody>
      </p:sp>
      <p:sp>
        <p:nvSpPr>
          <p:cNvPr id="531" name="let's generalize this to a function…"/>
          <p:cNvSpPr txBox="1"/>
          <p:nvPr/>
        </p:nvSpPr>
        <p:spPr>
          <a:xfrm>
            <a:off x="3707564" y="6087606"/>
            <a:ext cx="5589671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/>
            <a:r>
              <a:rPr dirty="0">
                <a:latin typeface="+mn-lt"/>
              </a:rPr>
              <a:t>let's generalize this to a function</a:t>
            </a:r>
          </a:p>
          <a:p>
            <a:pPr lvl="1">
              <a:defRPr b="0"/>
            </a:pPr>
            <a:r>
              <a:rPr dirty="0">
                <a:latin typeface="+mn-lt"/>
              </a:rPr>
              <a:t>(don't need to know exactly how the code</a:t>
            </a:r>
          </a:p>
          <a:p>
            <a:pPr lvl="1">
              <a:defRPr b="0"/>
            </a:pPr>
            <a:r>
              <a:rPr dirty="0">
                <a:latin typeface="+mn-lt"/>
              </a:rPr>
              <a:t>works, though we will eventually)</a:t>
            </a:r>
          </a:p>
        </p:txBody>
      </p:sp>
      <p:sp>
        <p:nvSpPr>
          <p:cNvPr id="532" name="input"/>
          <p:cNvSpPr txBox="1"/>
          <p:nvPr/>
        </p:nvSpPr>
        <p:spPr>
          <a:xfrm>
            <a:off x="8026816" y="3020531"/>
            <a:ext cx="6926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rPr dirty="0"/>
              <a:t>input</a:t>
            </a:r>
          </a:p>
        </p:txBody>
      </p:sp>
      <p:sp>
        <p:nvSpPr>
          <p:cNvPr id="533" name="output"/>
          <p:cNvSpPr txBox="1"/>
          <p:nvPr/>
        </p:nvSpPr>
        <p:spPr>
          <a:xfrm>
            <a:off x="2657326" y="5295899"/>
            <a:ext cx="85754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i="1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lvl1pPr>
          </a:lstStyle>
          <a:p>
            <a:r>
              <a:t>output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CSVs</a:t>
            </a:r>
          </a:p>
          <a:p>
            <a:pPr marL="0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Reading a CSV to a list of lists</a:t>
            </a:r>
          </a:p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36" name="def process_csv():…"/>
          <p:cNvSpPr txBox="1"/>
          <p:nvPr/>
        </p:nvSpPr>
        <p:spPr>
          <a:xfrm>
            <a:off x="2245918" y="2675882"/>
            <a:ext cx="10672665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37" name="1. move code to a function"/>
          <p:cNvSpPr txBox="1"/>
          <p:nvPr/>
        </p:nvSpPr>
        <p:spPr>
          <a:xfrm>
            <a:off x="4397300" y="7842249"/>
            <a:ext cx="4210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1. move code to a function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0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exampleData</a:t>
            </a:r>
          </a:p>
        </p:txBody>
      </p:sp>
      <p:sp>
        <p:nvSpPr>
          <p:cNvPr id="541" name="2. move out imports"/>
          <p:cNvSpPr txBox="1"/>
          <p:nvPr/>
        </p:nvSpPr>
        <p:spPr>
          <a:xfrm>
            <a:off x="4875782" y="7842249"/>
            <a:ext cx="32532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2. move out imports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4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45" name="3. return data to get it out of the function"/>
          <p:cNvSpPr txBox="1"/>
          <p:nvPr/>
        </p:nvSpPr>
        <p:spPr>
          <a:xfrm>
            <a:off x="3198043" y="7842249"/>
            <a:ext cx="660871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3. return data to get it out of the function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48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 strike="sngStrike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'example.csv'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49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52" name="import csv…"/>
          <p:cNvSpPr txBox="1"/>
          <p:nvPr/>
        </p:nvSpPr>
        <p:spPr>
          <a:xfrm>
            <a:off x="2245918" y="2675882"/>
            <a:ext cx="10672665" cy="444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def process_csv(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strike="sngStrike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exampleFile = open(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exampleReader = csv.reader(exampleFile)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  exampleData = list(exampleReader)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</a:t>
            </a:r>
            <a:r>
              <a:rPr b="1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t>exampleData</a:t>
            </a:r>
          </a:p>
        </p:txBody>
      </p:sp>
      <p:sp>
        <p:nvSpPr>
          <p:cNvPr id="553" name="4. generalize input"/>
          <p:cNvSpPr txBox="1"/>
          <p:nvPr/>
        </p:nvSpPr>
        <p:spPr>
          <a:xfrm>
            <a:off x="5023866" y="7842249"/>
            <a:ext cx="295706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4. generalize input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56" name="import csv…"/>
          <p:cNvSpPr txBox="1"/>
          <p:nvPr/>
        </p:nvSpPr>
        <p:spPr>
          <a:xfrm>
            <a:off x="2002560" y="2867268"/>
            <a:ext cx="11099800" cy="4396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230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lang="en-US" dirty="0"/>
              <a:t>copied from</a:t>
            </a:r>
            <a:r>
              <a:rPr dirty="0"/>
              <a:t> https://</a:t>
            </a:r>
            <a:r>
              <a:rPr dirty="0" err="1"/>
              <a:t>automatetheboringstuff.com</a:t>
            </a:r>
            <a:r>
              <a:rPr lang="en-US" dirty="0"/>
              <a:t>/2e</a:t>
            </a:r>
            <a:r>
              <a:rPr dirty="0"/>
              <a:t>/chapter1</a:t>
            </a:r>
            <a:r>
              <a:rPr lang="en-US" dirty="0"/>
              <a:t>6</a:t>
            </a:r>
            <a:r>
              <a:rPr dirty="0"/>
              <a:t>/</a:t>
            </a:r>
          </a:p>
          <a:p>
            <a:pPr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):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strike="sngStrike" dirty="0"/>
              <a:t>import csv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exampleFile</a:t>
            </a:r>
            <a:r>
              <a:rPr dirty="0"/>
              <a:t> = open(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filename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exampleReader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exampleFile</a:t>
            </a:r>
            <a:r>
              <a:rPr dirty="0"/>
              <a:t>)</a:t>
            </a:r>
          </a:p>
          <a:p>
            <a:pPr lvl="1" indent="0" algn="l"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exampleData</a:t>
            </a:r>
            <a:r>
              <a:rPr dirty="0"/>
              <a:t> = list(</a:t>
            </a:r>
            <a:r>
              <a:rPr dirty="0" err="1"/>
              <a:t>exampleReader</a:t>
            </a:r>
            <a:r>
              <a:rPr dirty="0"/>
              <a:t>)</a:t>
            </a:r>
          </a:p>
          <a:p>
            <a:pPr lvl="1" indent="0" algn="l">
              <a:defRPr sz="3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chemeClr val="accent1">
                    <a:lumOff val="-13575"/>
                  </a:schemeClr>
                </a:solidFill>
              </a:rPr>
              <a:t>return </a:t>
            </a:r>
            <a:r>
              <a:rPr dirty="0" err="1"/>
              <a:t>exampleData</a:t>
            </a:r>
            <a:endParaRPr dirty="0"/>
          </a:p>
        </p:txBody>
      </p:sp>
      <p:sp>
        <p:nvSpPr>
          <p:cNvPr id="557" name="5. cite the code"/>
          <p:cNvSpPr txBox="1"/>
          <p:nvPr/>
        </p:nvSpPr>
        <p:spPr>
          <a:xfrm>
            <a:off x="5266456" y="8299449"/>
            <a:ext cx="247188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5. cite the code</a:t>
            </a:r>
          </a:p>
        </p:txBody>
      </p:sp>
      <p:sp>
        <p:nvSpPr>
          <p:cNvPr id="558" name="Reminder!…"/>
          <p:cNvSpPr txBox="1"/>
          <p:nvPr/>
        </p:nvSpPr>
        <p:spPr>
          <a:xfrm>
            <a:off x="0" y="5049005"/>
            <a:ext cx="17738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Reminder!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cite code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copied online</a:t>
            </a:r>
          </a:p>
        </p:txBody>
      </p:sp>
      <p:sp>
        <p:nvSpPr>
          <p:cNvPr id="560" name="Connection Line"/>
          <p:cNvSpPr/>
          <p:nvPr/>
        </p:nvSpPr>
        <p:spPr>
          <a:xfrm>
            <a:off x="802044" y="4106188"/>
            <a:ext cx="1156990" cy="938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15" extrusionOk="0">
                <a:moveTo>
                  <a:pt x="0" y="20715"/>
                </a:moveTo>
                <a:cubicBezTo>
                  <a:pt x="1678" y="5990"/>
                  <a:pt x="8878" y="-885"/>
                  <a:pt x="21600" y="9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Example Copied From Sweigart Ch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Example Copied From </a:t>
            </a:r>
            <a:r>
              <a:rPr lang="en-US" dirty="0" err="1"/>
              <a:t>Sweigart</a:t>
            </a:r>
            <a:r>
              <a:rPr lang="en-US" dirty="0"/>
              <a:t> Ch 16</a:t>
            </a:r>
            <a:endParaRPr dirty="0"/>
          </a:p>
        </p:txBody>
      </p:sp>
      <p:sp>
        <p:nvSpPr>
          <p:cNvPr id="563" name="import csv…"/>
          <p:cNvSpPr txBox="1"/>
          <p:nvPr/>
        </p:nvSpPr>
        <p:spPr>
          <a:xfrm>
            <a:off x="1852218" y="3133082"/>
            <a:ext cx="10672665" cy="3011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import csv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 </a:t>
            </a:r>
            <a:r>
              <a:rPr lang="en-US" dirty="0"/>
              <a:t>inspired</a:t>
            </a:r>
            <a:r>
              <a:rPr dirty="0"/>
              <a:t> </a:t>
            </a:r>
            <a:r>
              <a:rPr lang="en-US" dirty="0"/>
              <a:t>by</a:t>
            </a:r>
            <a:r>
              <a:rPr dirty="0"/>
              <a:t> https://</a:t>
            </a:r>
            <a:r>
              <a:rPr dirty="0" err="1"/>
              <a:t>automatetheboringstuff.com</a:t>
            </a:r>
            <a:r>
              <a:rPr lang="en-US" dirty="0"/>
              <a:t>/2e</a:t>
            </a:r>
            <a:r>
              <a:rPr dirty="0"/>
              <a:t>/chapter1</a:t>
            </a:r>
            <a:r>
              <a:rPr lang="en-US" dirty="0"/>
              <a:t>6</a:t>
            </a:r>
            <a:r>
              <a:rPr dirty="0"/>
              <a:t>/</a:t>
            </a:r>
          </a:p>
          <a:p>
            <a:pPr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 </a:t>
            </a:r>
            <a:r>
              <a:rPr dirty="0" err="1"/>
              <a:t>process_csv</a:t>
            </a:r>
            <a:r>
              <a:rPr dirty="0"/>
              <a:t>(filename):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</a:t>
            </a:r>
            <a:r>
              <a:rPr lang="en-US" dirty="0" err="1"/>
              <a:t>_f</a:t>
            </a:r>
            <a:r>
              <a:rPr dirty="0" err="1"/>
              <a:t>ile</a:t>
            </a:r>
            <a:r>
              <a:rPr dirty="0"/>
              <a:t> = open(filename</a:t>
            </a:r>
            <a:r>
              <a:rPr dirty="0">
                <a:solidFill>
                  <a:schemeClr val="accent1"/>
                </a:solidFill>
              </a:rPr>
              <a:t>, encoding="utf-8"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</a:t>
            </a:r>
            <a:r>
              <a:rPr lang="en-US" dirty="0" err="1"/>
              <a:t>_r</a:t>
            </a:r>
            <a:r>
              <a:rPr dirty="0" err="1"/>
              <a:t>eader</a:t>
            </a:r>
            <a:r>
              <a:rPr dirty="0"/>
              <a:t> = </a:t>
            </a:r>
            <a:r>
              <a:rPr dirty="0" err="1"/>
              <a:t>csv.reader</a:t>
            </a:r>
            <a:r>
              <a:rPr dirty="0"/>
              <a:t>(</a:t>
            </a:r>
            <a:r>
              <a:rPr dirty="0" err="1"/>
              <a:t>example</a:t>
            </a:r>
            <a:r>
              <a:rPr lang="en-US" dirty="0" err="1"/>
              <a:t>_f</a:t>
            </a:r>
            <a:r>
              <a:rPr dirty="0" err="1"/>
              <a:t>ile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example</a:t>
            </a:r>
            <a:r>
              <a:rPr lang="en-US" dirty="0" err="1"/>
              <a:t>_d</a:t>
            </a:r>
            <a:r>
              <a:rPr dirty="0" err="1"/>
              <a:t>ata</a:t>
            </a:r>
            <a:r>
              <a:rPr dirty="0"/>
              <a:t> = list(</a:t>
            </a:r>
            <a:r>
              <a:rPr dirty="0" err="1"/>
              <a:t>example</a:t>
            </a:r>
            <a:r>
              <a:rPr lang="en-US" dirty="0" err="1"/>
              <a:t>_r</a:t>
            </a:r>
            <a:r>
              <a:rPr dirty="0" err="1"/>
              <a:t>eader</a:t>
            </a:r>
            <a:r>
              <a:rPr dirty="0"/>
              <a:t>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>
                <a:solidFill>
                  <a:schemeClr val="accent1"/>
                </a:solidFill>
              </a:rPr>
              <a:t>example</a:t>
            </a:r>
            <a:r>
              <a:rPr lang="en-US" dirty="0" err="1">
                <a:solidFill>
                  <a:schemeClr val="accent1"/>
                </a:solidFill>
              </a:rPr>
              <a:t>_f</a:t>
            </a:r>
            <a:r>
              <a:rPr dirty="0" err="1">
                <a:solidFill>
                  <a:schemeClr val="accent1"/>
                </a:solidFill>
              </a:rPr>
              <a:t>ile.close</a:t>
            </a:r>
            <a:r>
              <a:rPr dirty="0">
                <a:solidFill>
                  <a:schemeClr val="accent1"/>
                </a:solidFill>
              </a:rPr>
              <a:t>()</a:t>
            </a:r>
          </a:p>
          <a:p>
            <a:pPr lvl="1" indent="0" algn="l">
              <a:defRPr sz="21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return </a:t>
            </a:r>
            <a:r>
              <a:rPr dirty="0" err="1"/>
              <a:t>example</a:t>
            </a:r>
            <a:r>
              <a:rPr lang="en-US" dirty="0" err="1"/>
              <a:t>_d</a:t>
            </a:r>
            <a:r>
              <a:rPr dirty="0" err="1"/>
              <a:t>ata</a:t>
            </a:r>
            <a:endParaRPr dirty="0"/>
          </a:p>
        </p:txBody>
      </p:sp>
      <p:sp>
        <p:nvSpPr>
          <p:cNvPr id="564" name="keep this handy for copy/paste"/>
          <p:cNvSpPr txBox="1"/>
          <p:nvPr/>
        </p:nvSpPr>
        <p:spPr>
          <a:xfrm>
            <a:off x="4046512" y="7169149"/>
            <a:ext cx="491177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keep this handy for copy/paste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67" name="Spreadsheet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Spreadsheets</a:t>
            </a:r>
          </a:p>
          <a:p>
            <a:pPr marL="0" indent="0">
              <a:buSzTx/>
              <a:buNone/>
            </a:pPr>
            <a:r>
              <a:t>CSVs</a:t>
            </a:r>
          </a:p>
          <a:p>
            <a:pPr marL="0" indent="0">
              <a:buSzTx/>
              <a:buNone/>
            </a:pPr>
            <a:r>
              <a:t>Reading a CSV to a list of lists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Demo 2: Nearest Restaurant Search"/>
          <p:cNvSpPr txBox="1">
            <a:spLocks noGrp="1"/>
          </p:cNvSpPr>
          <p:nvPr>
            <p:ph type="title"/>
          </p:nvPr>
        </p:nvSpPr>
        <p:spPr>
          <a:xfrm>
            <a:off x="573741" y="270160"/>
            <a:ext cx="12681702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Example</a:t>
            </a:r>
            <a:r>
              <a:rPr dirty="0"/>
              <a:t>: </a:t>
            </a:r>
            <a:r>
              <a:rPr lang="en-US" dirty="0"/>
              <a:t>Student Information Survey</a:t>
            </a:r>
            <a:endParaRPr dirty="0"/>
          </a:p>
        </p:txBody>
      </p:sp>
      <p:sp>
        <p:nvSpPr>
          <p:cNvPr id="583" name="Goal: given a location, find the nearest restaurant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>
            <a:normAutofit fontScale="92500" lnSpcReduction="10000"/>
          </a:bodyPr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find the </a:t>
            </a:r>
            <a:r>
              <a:rPr lang="en-US" dirty="0"/>
              <a:t>average age of the students, for each lecture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Student data (a </a:t>
            </a:r>
            <a:r>
              <a:rPr dirty="0"/>
              <a:t>CSV file)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Average student age for a given lecture</a:t>
            </a:r>
          </a:p>
          <a:p>
            <a:pPr marL="635000" indent="-444500">
              <a:spcBef>
                <a:spcPts val="0"/>
              </a:spcBef>
              <a:defRPr sz="2800"/>
            </a:pPr>
            <a:endParaRPr lang="en-US" dirty="0"/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lang="en-US" dirty="0"/>
              <a:t>Goal: column name, print that data for all hurricanes</a:t>
            </a:r>
          </a:p>
          <a:p>
            <a:pPr marL="0" lvl="4" indent="0">
              <a:buSzTx/>
              <a:buNone/>
            </a:pPr>
            <a:r>
              <a:rPr lang="en-US" b="1" dirty="0"/>
              <a:t>Example</a:t>
            </a:r>
            <a:r>
              <a:rPr lang="en-US" dirty="0"/>
              <a:t>:</a:t>
            </a:r>
            <a:br>
              <a:rPr lang="en-US" dirty="0"/>
            </a:br>
            <a:br>
              <a:rPr lang="en-US" sz="2800" b="1" dirty="0">
                <a:latin typeface="Courier"/>
                <a:ea typeface="Courier"/>
                <a:cs typeface="Courier"/>
                <a:sym typeface="Courier"/>
              </a:rPr>
            </a:br>
            <a:r>
              <a:rPr lang="en-US" sz="2800" dirty="0">
                <a:latin typeface="Courier"/>
                <a:ea typeface="Courier"/>
                <a:cs typeface="Courier"/>
                <a:sym typeface="Courier"/>
              </a:rPr>
              <a:t>LEC001: 18.5</a:t>
            </a:r>
            <a:br>
              <a:rPr lang="en-US"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lang="en-US" sz="2800" dirty="0">
                <a:latin typeface="Courier"/>
                <a:ea typeface="Courier"/>
                <a:cs typeface="Courier"/>
                <a:sym typeface="Courier"/>
              </a:rPr>
              <a:t>LEC002: 18.2</a:t>
            </a:r>
            <a:br>
              <a:rPr lang="en-US"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lang="en-US" sz="2800" dirty="0">
                <a:latin typeface="Courier"/>
                <a:ea typeface="Courier"/>
                <a:cs typeface="Courier"/>
                <a:sym typeface="Courier"/>
              </a:rPr>
              <a:t>LEC003: 18.6</a:t>
            </a:r>
            <a:br>
              <a:rPr lang="en-US" sz="2800" dirty="0"/>
            </a:br>
            <a:r>
              <a:rPr lang="en-US" sz="2800" dirty="0"/>
              <a:t>…</a:t>
            </a:r>
          </a:p>
          <a:p>
            <a:pPr marL="190500" indent="0">
              <a:spcBef>
                <a:spcPts val="0"/>
              </a:spcBef>
              <a:buNone/>
              <a:defRPr sz="2800"/>
            </a:pPr>
            <a:endParaRPr dirty="0"/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Demo 3: Hurricane Column Dum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Hurricane Column Dump</a:t>
            </a:r>
          </a:p>
        </p:txBody>
      </p:sp>
      <p:sp>
        <p:nvSpPr>
          <p:cNvPr id="597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column name (and a CSV file)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data in given column, associated with name</a:t>
            </a:r>
          </a:p>
          <a:p>
            <a:pPr marL="0" lvl="4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800" b="1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Baker: 1950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Camille: 1969</a:t>
            </a:r>
            <a:br>
              <a:rPr sz="2800" dirty="0">
                <a:latin typeface="Courier"/>
                <a:ea typeface="Courier"/>
                <a:cs typeface="Courier"/>
                <a:sym typeface="Courier"/>
              </a:rPr>
            </a:br>
            <a:r>
              <a:rPr sz="2800" dirty="0">
                <a:latin typeface="Courier"/>
                <a:ea typeface="Courier"/>
                <a:cs typeface="Courier"/>
                <a:sym typeface="Courier"/>
              </a:rPr>
              <a:t>Eloise: 1975</a:t>
            </a:r>
            <a:br>
              <a:rPr sz="2800" dirty="0"/>
            </a:br>
            <a:r>
              <a:rPr sz="2800" dirty="0"/>
              <a:t>…</a:t>
            </a:r>
          </a:p>
        </p:txBody>
      </p:sp>
      <p:pic>
        <p:nvPicPr>
          <p:cNvPr id="5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36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37" name="Rectangle"/>
          <p:cNvSpPr/>
          <p:nvPr/>
        </p:nvSpPr>
        <p:spPr>
          <a:xfrm>
            <a:off x="3596133" y="5705028"/>
            <a:ext cx="793900" cy="336005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8" name="Rectangle"/>
          <p:cNvSpPr/>
          <p:nvPr/>
        </p:nvSpPr>
        <p:spPr>
          <a:xfrm>
            <a:off x="4383533" y="6646167"/>
            <a:ext cx="857946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9" name="Rectangle"/>
          <p:cNvSpPr/>
          <p:nvPr/>
        </p:nvSpPr>
        <p:spPr>
          <a:xfrm>
            <a:off x="6036741" y="5401567"/>
            <a:ext cx="1958877" cy="336006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0" name="cells"/>
          <p:cNvSpPr txBox="1"/>
          <p:nvPr/>
        </p:nvSpPr>
        <p:spPr>
          <a:xfrm>
            <a:off x="1677119" y="5644430"/>
            <a:ext cx="78596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cells</a:t>
            </a: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Demo 4: Hurricane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Hurricanes per Year</a:t>
            </a:r>
          </a:p>
        </p:txBody>
      </p:sp>
      <p:sp>
        <p:nvSpPr>
          <p:cNvPr id="601" name="Goal: column name, print that data for all hurrican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>
                <a:latin typeface="+mn-lt"/>
              </a:rPr>
              <a:t>Goal: column name, print that data for all hurricanes</a:t>
            </a:r>
          </a:p>
          <a:p>
            <a:pPr marL="0" lvl="5" indent="0">
              <a:buSzTx/>
              <a:buNone/>
            </a:pPr>
            <a:r>
              <a:rPr b="1" dirty="0">
                <a:latin typeface="+mn-lt"/>
              </a:rPr>
              <a:t>Input</a:t>
            </a:r>
            <a:r>
              <a:rPr dirty="0">
                <a:latin typeface="+mn-lt"/>
              </a:rP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+mn-lt"/>
              </a:rPr>
              <a:t>none typed (only a CSV file)</a:t>
            </a:r>
          </a:p>
          <a:p>
            <a:pPr marL="0" lvl="5" indent="0">
              <a:buSzTx/>
              <a:buNone/>
            </a:pPr>
            <a:r>
              <a:rPr b="1" dirty="0">
                <a:latin typeface="+mn-lt"/>
              </a:rPr>
              <a:t>Output</a:t>
            </a:r>
            <a:r>
              <a:rPr dirty="0">
                <a:latin typeface="+mn-lt"/>
              </a:rP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>
                <a:latin typeface="+mn-lt"/>
              </a:rPr>
              <a:t>the number of hurricanes in each year</a:t>
            </a:r>
          </a:p>
          <a:p>
            <a:pPr marL="0" lvl="4" indent="0">
              <a:buSzTx/>
              <a:buNone/>
            </a:pPr>
            <a:r>
              <a:rPr b="1" dirty="0">
                <a:latin typeface="+mn-lt"/>
              </a:rPr>
              <a:t>Example</a:t>
            </a:r>
            <a:r>
              <a:rPr dirty="0">
                <a:latin typeface="+mn-lt"/>
              </a:rPr>
              <a:t>:</a:t>
            </a:r>
            <a:br>
              <a:rPr dirty="0">
                <a:latin typeface="+mn-lt"/>
              </a:rPr>
            </a:br>
            <a:br>
              <a:rPr sz="2800" b="1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1967: 23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1968: 29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2969: 15</a:t>
            </a:r>
            <a:br>
              <a:rPr sz="2800" dirty="0">
                <a:latin typeface="+mn-lt"/>
                <a:ea typeface="Courier"/>
                <a:cs typeface="Courier"/>
                <a:sym typeface="Courier"/>
              </a:rPr>
            </a:br>
            <a:r>
              <a:rPr sz="2800" dirty="0">
                <a:latin typeface="+mn-lt"/>
                <a:ea typeface="Courier"/>
                <a:cs typeface="Courier"/>
                <a:sym typeface="Courier"/>
              </a:rPr>
              <a:t>…</a:t>
            </a:r>
          </a:p>
        </p:txBody>
      </p:sp>
      <p:pic>
        <p:nvPicPr>
          <p:cNvPr id="60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837" y="2859137"/>
            <a:ext cx="2544713" cy="25447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44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45" name="Rectangle"/>
          <p:cNvSpPr/>
          <p:nvPr/>
        </p:nvSpPr>
        <p:spPr>
          <a:xfrm>
            <a:off x="3621533" y="4835078"/>
            <a:ext cx="793900" cy="3950594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Rectangle"/>
          <p:cNvSpPr/>
          <p:nvPr/>
        </p:nvSpPr>
        <p:spPr>
          <a:xfrm>
            <a:off x="7954515" y="4800996"/>
            <a:ext cx="822550" cy="3975250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7" name="Rectangle"/>
          <p:cNvSpPr/>
          <p:nvPr/>
        </p:nvSpPr>
        <p:spPr>
          <a:xfrm>
            <a:off x="5236095" y="4801195"/>
            <a:ext cx="800994" cy="3981897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8" name="columns"/>
          <p:cNvSpPr txBox="1"/>
          <p:nvPr/>
        </p:nvSpPr>
        <p:spPr>
          <a:xfrm>
            <a:off x="953144" y="5796830"/>
            <a:ext cx="139571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columns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</a:t>
            </a:r>
            <a:r>
              <a:rPr dirty="0"/>
              <a:t> (e.g., Excel)</a:t>
            </a:r>
          </a:p>
        </p:txBody>
      </p:sp>
      <p:sp>
        <p:nvSpPr>
          <p:cNvPr id="152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53" name="Rectangle"/>
          <p:cNvSpPr/>
          <p:nvPr/>
        </p:nvSpPr>
        <p:spPr>
          <a:xfrm>
            <a:off x="3086100" y="5118100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4" name="Rectangle"/>
          <p:cNvSpPr/>
          <p:nvPr/>
        </p:nvSpPr>
        <p:spPr>
          <a:xfrm>
            <a:off x="3089051" y="60325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Rectangle"/>
          <p:cNvSpPr/>
          <p:nvPr/>
        </p:nvSpPr>
        <p:spPr>
          <a:xfrm>
            <a:off x="3152551" y="7239000"/>
            <a:ext cx="6979098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rows"/>
          <p:cNvSpPr txBox="1"/>
          <p:nvPr/>
        </p:nvSpPr>
        <p:spPr>
          <a:xfrm>
            <a:off x="1429146" y="5974630"/>
            <a:ext cx="85010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rows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59" name="Spreadsheets are tables of cells, organized by rows and column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are tables of cells, organized by rows and columns</a:t>
            </a:r>
          </a:p>
        </p:txBody>
      </p:sp>
      <p:sp>
        <p:nvSpPr>
          <p:cNvPr id="160" name="header"/>
          <p:cNvSpPr txBox="1"/>
          <p:nvPr/>
        </p:nvSpPr>
        <p:spPr>
          <a:xfrm>
            <a:off x="1525810" y="4749799"/>
            <a:ext cx="119018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header</a:t>
            </a:r>
          </a:p>
        </p:txBody>
      </p:sp>
      <p:pic>
        <p:nvPicPr>
          <p:cNvPr id="16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Rectangle"/>
          <p:cNvSpPr/>
          <p:nvPr/>
        </p:nvSpPr>
        <p:spPr>
          <a:xfrm>
            <a:off x="3111500" y="4820369"/>
            <a:ext cx="6979097" cy="316062"/>
          </a:xfrm>
          <a:prstGeom prst="rect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66" name="Spreadsheets often allow different data type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allow different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types</a:t>
            </a:r>
          </a:p>
        </p:txBody>
      </p:sp>
      <p:sp>
        <p:nvSpPr>
          <p:cNvPr id="167" name="Callout"/>
          <p:cNvSpPr/>
          <p:nvPr/>
        </p:nvSpPr>
        <p:spPr>
          <a:xfrm>
            <a:off x="7918648" y="5435600"/>
            <a:ext cx="22189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8" y="0"/>
                </a:moveTo>
                <a:cubicBezTo>
                  <a:pt x="277" y="0"/>
                  <a:pt x="0" y="1823"/>
                  <a:pt x="0" y="4071"/>
                </a:cubicBezTo>
                <a:lnTo>
                  <a:pt x="0" y="17529"/>
                </a:lnTo>
                <a:cubicBezTo>
                  <a:pt x="0" y="19777"/>
                  <a:pt x="277" y="21600"/>
                  <a:pt x="618" y="21600"/>
                </a:cubicBezTo>
                <a:lnTo>
                  <a:pt x="8171" y="21600"/>
                </a:lnTo>
                <a:cubicBezTo>
                  <a:pt x="8350" y="21600"/>
                  <a:pt x="8510" y="21076"/>
                  <a:pt x="8623" y="20277"/>
                </a:cubicBezTo>
                <a:lnTo>
                  <a:pt x="21600" y="12034"/>
                </a:lnTo>
                <a:lnTo>
                  <a:pt x="8785" y="3893"/>
                </a:lnTo>
                <a:cubicBezTo>
                  <a:pt x="8770" y="1731"/>
                  <a:pt x="8503" y="0"/>
                  <a:pt x="8171" y="0"/>
                </a:cubicBezTo>
                <a:lnTo>
                  <a:pt x="618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8" name="Callout"/>
          <p:cNvSpPr/>
          <p:nvPr/>
        </p:nvSpPr>
        <p:spPr>
          <a:xfrm>
            <a:off x="3030339" y="5422900"/>
            <a:ext cx="1380729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14" y="0"/>
                </a:moveTo>
                <a:cubicBezTo>
                  <a:pt x="9565" y="0"/>
                  <a:pt x="9121" y="1823"/>
                  <a:pt x="9121" y="4071"/>
                </a:cubicBezTo>
                <a:lnTo>
                  <a:pt x="9121" y="4681"/>
                </a:lnTo>
                <a:lnTo>
                  <a:pt x="0" y="10380"/>
                </a:lnTo>
                <a:lnTo>
                  <a:pt x="9121" y="16079"/>
                </a:lnTo>
                <a:lnTo>
                  <a:pt x="9121" y="17529"/>
                </a:lnTo>
                <a:cubicBezTo>
                  <a:pt x="9121" y="19777"/>
                  <a:pt x="9565" y="21600"/>
                  <a:pt x="10114" y="21600"/>
                </a:cubicBezTo>
                <a:lnTo>
                  <a:pt x="20607" y="21600"/>
                </a:lnTo>
                <a:cubicBezTo>
                  <a:pt x="21155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55" y="0"/>
                  <a:pt x="20607" y="0"/>
                </a:cubicBezTo>
                <a:lnTo>
                  <a:pt x="1011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9" name="text"/>
          <p:cNvSpPr txBox="1"/>
          <p:nvPr/>
        </p:nvSpPr>
        <p:spPr>
          <a:xfrm>
            <a:off x="2128812" y="5362773"/>
            <a:ext cx="76959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170" name="numbers"/>
          <p:cNvSpPr txBox="1"/>
          <p:nvPr/>
        </p:nvSpPr>
        <p:spPr>
          <a:xfrm>
            <a:off x="10294887" y="5362773"/>
            <a:ext cx="14689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numbers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0" y="2457450"/>
            <a:ext cx="6337300" cy="697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preadsheets (e.g., Excel)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(e.g., Excel)</a:t>
            </a:r>
          </a:p>
        </p:txBody>
      </p:sp>
      <p:sp>
        <p:nvSpPr>
          <p:cNvPr id="174" name="Spreadsheets often allow different fonts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Spreadsheets often allow different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fonts</a:t>
            </a:r>
          </a:p>
        </p:txBody>
      </p:sp>
      <p:sp>
        <p:nvSpPr>
          <p:cNvPr id="175" name="Callout"/>
          <p:cNvSpPr/>
          <p:nvPr/>
        </p:nvSpPr>
        <p:spPr>
          <a:xfrm>
            <a:off x="3032869" y="4762500"/>
            <a:ext cx="1351360" cy="3714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653"/>
                  <a:pt x="8849" y="3692"/>
                </a:cubicBezTo>
                <a:lnTo>
                  <a:pt x="8849" y="7731"/>
                </a:lnTo>
                <a:lnTo>
                  <a:pt x="0" y="12900"/>
                </a:lnTo>
                <a:lnTo>
                  <a:pt x="8856" y="18069"/>
                </a:lnTo>
                <a:cubicBezTo>
                  <a:pt x="8880" y="20031"/>
                  <a:pt x="9319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947"/>
                  <a:pt x="21600" y="17908"/>
                </a:cubicBezTo>
                <a:lnTo>
                  <a:pt x="21600" y="3692"/>
                </a:lnTo>
                <a:cubicBezTo>
                  <a:pt x="21600" y="165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6" name="bold"/>
          <p:cNvSpPr txBox="1"/>
          <p:nvPr/>
        </p:nvSpPr>
        <p:spPr>
          <a:xfrm>
            <a:off x="2194222" y="4719637"/>
            <a:ext cx="79117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bold</a:t>
            </a:r>
          </a:p>
        </p:txBody>
      </p:sp>
      <p:sp>
        <p:nvSpPr>
          <p:cNvPr id="177" name="regular"/>
          <p:cNvSpPr txBox="1"/>
          <p:nvPr/>
        </p:nvSpPr>
        <p:spPr>
          <a:xfrm>
            <a:off x="1706810" y="5642173"/>
            <a:ext cx="122068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regular</a:t>
            </a:r>
          </a:p>
        </p:txBody>
      </p:sp>
      <p:sp>
        <p:nvSpPr>
          <p:cNvPr id="178" name="Callout"/>
          <p:cNvSpPr/>
          <p:nvPr/>
        </p:nvSpPr>
        <p:spPr>
          <a:xfrm>
            <a:off x="2970807" y="5702300"/>
            <a:ext cx="1351361" cy="3369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64" y="0"/>
                </a:moveTo>
                <a:cubicBezTo>
                  <a:pt x="9304" y="0"/>
                  <a:pt x="8849" y="1823"/>
                  <a:pt x="8849" y="4071"/>
                </a:cubicBezTo>
                <a:lnTo>
                  <a:pt x="8849" y="6284"/>
                </a:lnTo>
                <a:lnTo>
                  <a:pt x="0" y="11983"/>
                </a:lnTo>
                <a:lnTo>
                  <a:pt x="8856" y="17682"/>
                </a:lnTo>
                <a:cubicBezTo>
                  <a:pt x="8877" y="19856"/>
                  <a:pt x="9317" y="21600"/>
                  <a:pt x="9864" y="21600"/>
                </a:cubicBezTo>
                <a:lnTo>
                  <a:pt x="20585" y="21600"/>
                </a:lnTo>
                <a:cubicBezTo>
                  <a:pt x="21146" y="21600"/>
                  <a:pt x="21600" y="19777"/>
                  <a:pt x="21600" y="17529"/>
                </a:cubicBezTo>
                <a:lnTo>
                  <a:pt x="21600" y="4071"/>
                </a:lnTo>
                <a:cubicBezTo>
                  <a:pt x="21600" y="1823"/>
                  <a:pt x="21146" y="0"/>
                  <a:pt x="20585" y="0"/>
                </a:cubicBezTo>
                <a:lnTo>
                  <a:pt x="9864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1046</TotalTime>
  <Words>2216</Words>
  <Application>Microsoft Office PowerPoint</Application>
  <PresentationFormat>Custom</PresentationFormat>
  <Paragraphs>531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Calibri</vt:lpstr>
      <vt:lpstr>Courier</vt:lpstr>
      <vt:lpstr>Gill Sans</vt:lpstr>
      <vt:lpstr>Gill Sans Light</vt:lpstr>
      <vt:lpstr>White</vt:lpstr>
      <vt:lpstr>[220 / 319] Tabular Data</vt:lpstr>
      <vt:lpstr>Learning Objectives Today</vt:lpstr>
      <vt:lpstr>Today's Outline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Spreadsheets (e.g., Excel)</vt:lpstr>
      <vt:lpstr>Excel Files</vt:lpstr>
      <vt:lpstr>Today's Outline</vt:lpstr>
      <vt:lpstr>CSVs</vt:lpstr>
      <vt:lpstr>CSV Files</vt:lpstr>
      <vt:lpstr>Basic Syntax</vt:lpstr>
      <vt:lpstr>Basic Syntax</vt:lpstr>
      <vt:lpstr>Basic Syntax</vt:lpstr>
      <vt:lpstr>Basic Syntax</vt:lpstr>
      <vt:lpstr>Advanced Syntax</vt:lpstr>
      <vt:lpstr>Today's Outline</vt:lpstr>
      <vt:lpstr>Data Management</vt:lpstr>
      <vt:lpstr>Data Management</vt:lpstr>
      <vt:lpstr>Data Management</vt:lpstr>
      <vt:lpstr>Data Management</vt:lpstr>
      <vt:lpstr>Data Management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Example Copied From Sweigart Ch 16</vt:lpstr>
      <vt:lpstr>Today's Outline</vt:lpstr>
      <vt:lpstr>Example: Student Information Survey</vt:lpstr>
      <vt:lpstr>Challenge: Hurricane Column Dump</vt:lpstr>
      <vt:lpstr>Challenge: Hurricanes per Year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Tabular Data</dc:title>
  <dc:creator>Michael Doescher</dc:creator>
  <cp:lastModifiedBy>Michael Doescher</cp:lastModifiedBy>
  <cp:revision>20</cp:revision>
  <dcterms:modified xsi:type="dcterms:W3CDTF">2022-10-12T13:28:04Z</dcterms:modified>
</cp:coreProperties>
</file>